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308" r:id="rId3"/>
    <p:sldId id="261" r:id="rId4"/>
    <p:sldId id="310" r:id="rId5"/>
    <p:sldId id="307" r:id="rId6"/>
    <p:sldId id="309" r:id="rId7"/>
    <p:sldId id="263" r:id="rId8"/>
    <p:sldId id="258" r:id="rId9"/>
    <p:sldId id="306" r:id="rId10"/>
    <p:sldId id="311" r:id="rId11"/>
    <p:sldId id="260" r:id="rId1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A98"/>
    <a:srgbClr val="009E49"/>
    <a:srgbClr val="C10071"/>
    <a:srgbClr val="2C2F88"/>
    <a:srgbClr val="0072C6"/>
    <a:srgbClr val="FFFFFF"/>
    <a:srgbClr val="FF99FF"/>
    <a:srgbClr val="FF3399"/>
    <a:srgbClr val="33CCCC"/>
    <a:srgbClr val="FCA6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9" d="100"/>
          <a:sy n="79" d="100"/>
        </p:scale>
        <p:origin x="308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5F6377F-CAFD-4BD7-9B1C-B5D73218EA0A}" type="datetimeFigureOut">
              <a:rPr lang="en-GB" smtClean="0"/>
              <a:t>14/07/2023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842C7F-E515-4496-9519-1BDB987AAB34}" type="slidenum">
              <a:rPr lang="en-GB" smtClean="0"/>
              <a:t>‹#›</a:t>
            </a:fld>
            <a:endParaRPr lang="en-GB"/>
          </a:p>
        </p:txBody>
      </p:sp>
    </p:spTree>
    <p:extLst>
      <p:ext uri="{BB962C8B-B14F-4D97-AF65-F5344CB8AC3E}">
        <p14:creationId xmlns:p14="http://schemas.microsoft.com/office/powerpoint/2010/main" val="1716680165"/>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5F6377F-CAFD-4BD7-9B1C-B5D73218EA0A}" type="datetimeFigureOut">
              <a:rPr lang="en-GB" smtClean="0"/>
              <a:t>14/07/2023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842C7F-E515-4496-9519-1BDB987AAB34}" type="slidenum">
              <a:rPr lang="en-GB" smtClean="0"/>
              <a:t>‹#›</a:t>
            </a:fld>
            <a:endParaRPr lang="en-GB"/>
          </a:p>
        </p:txBody>
      </p:sp>
    </p:spTree>
    <p:extLst>
      <p:ext uri="{BB962C8B-B14F-4D97-AF65-F5344CB8AC3E}">
        <p14:creationId xmlns:p14="http://schemas.microsoft.com/office/powerpoint/2010/main" val="2946064579"/>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5F6377F-CAFD-4BD7-9B1C-B5D73218EA0A}" type="datetimeFigureOut">
              <a:rPr lang="en-GB" smtClean="0"/>
              <a:t>14/07/2023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842C7F-E515-4496-9519-1BDB987AAB34}" type="slidenum">
              <a:rPr lang="en-GB" smtClean="0"/>
              <a:t>‹#›</a:t>
            </a:fld>
            <a:endParaRPr lang="en-GB"/>
          </a:p>
        </p:txBody>
      </p:sp>
    </p:spTree>
    <p:extLst>
      <p:ext uri="{BB962C8B-B14F-4D97-AF65-F5344CB8AC3E}">
        <p14:creationId xmlns:p14="http://schemas.microsoft.com/office/powerpoint/2010/main" val="2974951224"/>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5F6377F-CAFD-4BD7-9B1C-B5D73218EA0A}" type="datetimeFigureOut">
              <a:rPr lang="en-GB" smtClean="0"/>
              <a:t>14/07/2023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842C7F-E515-4496-9519-1BDB987AAB34}" type="slidenum">
              <a:rPr lang="en-GB" smtClean="0"/>
              <a:t>‹#›</a:t>
            </a:fld>
            <a:endParaRPr lang="en-GB"/>
          </a:p>
        </p:txBody>
      </p:sp>
    </p:spTree>
    <p:extLst>
      <p:ext uri="{BB962C8B-B14F-4D97-AF65-F5344CB8AC3E}">
        <p14:creationId xmlns:p14="http://schemas.microsoft.com/office/powerpoint/2010/main" val="4202717115"/>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5F6377F-CAFD-4BD7-9B1C-B5D73218EA0A}" type="datetimeFigureOut">
              <a:rPr lang="en-GB" smtClean="0"/>
              <a:t>14/07/2023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842C7F-E515-4496-9519-1BDB987AAB34}" type="slidenum">
              <a:rPr lang="en-GB" smtClean="0"/>
              <a:t>‹#›</a:t>
            </a:fld>
            <a:endParaRPr lang="en-GB"/>
          </a:p>
        </p:txBody>
      </p:sp>
    </p:spTree>
    <p:extLst>
      <p:ext uri="{BB962C8B-B14F-4D97-AF65-F5344CB8AC3E}">
        <p14:creationId xmlns:p14="http://schemas.microsoft.com/office/powerpoint/2010/main" val="2204179186"/>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5F6377F-CAFD-4BD7-9B1C-B5D73218EA0A}" type="datetimeFigureOut">
              <a:rPr lang="en-GB" smtClean="0"/>
              <a:t>14/07/2023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842C7F-E515-4496-9519-1BDB987AAB34}" type="slidenum">
              <a:rPr lang="en-GB" smtClean="0"/>
              <a:t>‹#›</a:t>
            </a:fld>
            <a:endParaRPr lang="en-GB"/>
          </a:p>
        </p:txBody>
      </p:sp>
    </p:spTree>
    <p:extLst>
      <p:ext uri="{BB962C8B-B14F-4D97-AF65-F5344CB8AC3E}">
        <p14:creationId xmlns:p14="http://schemas.microsoft.com/office/powerpoint/2010/main" val="1397651883"/>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5F6377F-CAFD-4BD7-9B1C-B5D73218EA0A}" type="datetimeFigureOut">
              <a:rPr lang="en-GB" smtClean="0"/>
              <a:t>14/07/2023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842C7F-E515-4496-9519-1BDB987AAB34}" type="slidenum">
              <a:rPr lang="en-GB" smtClean="0"/>
              <a:t>‹#›</a:t>
            </a:fld>
            <a:endParaRPr lang="en-GB"/>
          </a:p>
        </p:txBody>
      </p:sp>
    </p:spTree>
    <p:extLst>
      <p:ext uri="{BB962C8B-B14F-4D97-AF65-F5344CB8AC3E}">
        <p14:creationId xmlns:p14="http://schemas.microsoft.com/office/powerpoint/2010/main" val="2959538358"/>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5F6377F-CAFD-4BD7-9B1C-B5D73218EA0A}" type="datetimeFigureOut">
              <a:rPr lang="en-GB" smtClean="0"/>
              <a:t>14/07/2023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842C7F-E515-4496-9519-1BDB987AAB34}" type="slidenum">
              <a:rPr lang="en-GB" smtClean="0"/>
              <a:t>‹#›</a:t>
            </a:fld>
            <a:endParaRPr lang="en-GB"/>
          </a:p>
        </p:txBody>
      </p:sp>
    </p:spTree>
    <p:extLst>
      <p:ext uri="{BB962C8B-B14F-4D97-AF65-F5344CB8AC3E}">
        <p14:creationId xmlns:p14="http://schemas.microsoft.com/office/powerpoint/2010/main" val="1041662203"/>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F6377F-CAFD-4BD7-9B1C-B5D73218EA0A}" type="datetimeFigureOut">
              <a:rPr lang="en-GB" smtClean="0"/>
              <a:t>14/07/2023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842C7F-E515-4496-9519-1BDB987AAB34}" type="slidenum">
              <a:rPr lang="en-GB" smtClean="0"/>
              <a:t>‹#›</a:t>
            </a:fld>
            <a:endParaRPr lang="en-GB"/>
          </a:p>
        </p:txBody>
      </p:sp>
    </p:spTree>
    <p:extLst>
      <p:ext uri="{BB962C8B-B14F-4D97-AF65-F5344CB8AC3E}">
        <p14:creationId xmlns:p14="http://schemas.microsoft.com/office/powerpoint/2010/main" val="404496256"/>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45F6377F-CAFD-4BD7-9B1C-B5D73218EA0A}" type="datetimeFigureOut">
              <a:rPr lang="en-GB" smtClean="0"/>
              <a:t>14/07/2023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842C7F-E515-4496-9519-1BDB987AAB34}" type="slidenum">
              <a:rPr lang="en-GB" smtClean="0"/>
              <a:t>‹#›</a:t>
            </a:fld>
            <a:endParaRPr lang="en-GB"/>
          </a:p>
        </p:txBody>
      </p:sp>
    </p:spTree>
    <p:extLst>
      <p:ext uri="{BB962C8B-B14F-4D97-AF65-F5344CB8AC3E}">
        <p14:creationId xmlns:p14="http://schemas.microsoft.com/office/powerpoint/2010/main" val="2676296736"/>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45F6377F-CAFD-4BD7-9B1C-B5D73218EA0A}" type="datetimeFigureOut">
              <a:rPr lang="en-GB" smtClean="0"/>
              <a:t>14/07/2023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842C7F-E515-4496-9519-1BDB987AAB34}" type="slidenum">
              <a:rPr lang="en-GB" smtClean="0"/>
              <a:t>‹#›</a:t>
            </a:fld>
            <a:endParaRPr lang="en-GB"/>
          </a:p>
        </p:txBody>
      </p:sp>
    </p:spTree>
    <p:extLst>
      <p:ext uri="{BB962C8B-B14F-4D97-AF65-F5344CB8AC3E}">
        <p14:creationId xmlns:p14="http://schemas.microsoft.com/office/powerpoint/2010/main" val="2500947239"/>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5F6377F-CAFD-4BD7-9B1C-B5D73218EA0A}" type="datetimeFigureOut">
              <a:rPr lang="en-GB" smtClean="0"/>
              <a:t>14/07/2023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3842C7F-E515-4496-9519-1BDB987AAB34}" type="slidenum">
              <a:rPr lang="en-GB" smtClean="0"/>
              <a:t>‹#›</a:t>
            </a:fld>
            <a:endParaRPr lang="en-GB"/>
          </a:p>
        </p:txBody>
      </p:sp>
    </p:spTree>
    <p:extLst>
      <p:ext uri="{BB962C8B-B14F-4D97-AF65-F5344CB8AC3E}">
        <p14:creationId xmlns:p14="http://schemas.microsoft.com/office/powerpoint/2010/main" val="92163467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Sarah.white120@nhs.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hyperlink" Target="mailto:Sarah.white120@nhs.n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bswtogether.org.uk/academy/improvement-archive/improvement-downloadable-tool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up of a logo">
            <a:extLst>
              <a:ext uri="{FF2B5EF4-FFF2-40B4-BE49-F238E27FC236}">
                <a16:creationId xmlns:a16="http://schemas.microsoft.com/office/drawing/2014/main" id="{293C19C9-1970-6690-D4D4-50B166D819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4902" y="123748"/>
            <a:ext cx="2157988" cy="522638"/>
          </a:xfrm>
          <a:prstGeom prst="rect">
            <a:avLst/>
          </a:prstGeom>
        </p:spPr>
      </p:pic>
      <p:sp>
        <p:nvSpPr>
          <p:cNvPr id="2" name="TextBox 1">
            <a:extLst>
              <a:ext uri="{FF2B5EF4-FFF2-40B4-BE49-F238E27FC236}">
                <a16:creationId xmlns:a16="http://schemas.microsoft.com/office/drawing/2014/main" id="{9449F2DE-A237-2CA6-CFC2-71AC8054777F}"/>
              </a:ext>
            </a:extLst>
          </p:cNvPr>
          <p:cNvSpPr txBox="1"/>
          <p:nvPr/>
        </p:nvSpPr>
        <p:spPr>
          <a:xfrm>
            <a:off x="268224" y="4121932"/>
            <a:ext cx="2633472" cy="2308324"/>
          </a:xfrm>
          <a:prstGeom prst="rect">
            <a:avLst/>
          </a:prstGeom>
          <a:noFill/>
        </p:spPr>
        <p:txBody>
          <a:bodyPr wrap="square" rtlCol="0">
            <a:spAutoFit/>
          </a:bodyPr>
          <a:lstStyle/>
          <a:p>
            <a:r>
              <a:rPr lang="en-GB" dirty="0"/>
              <a:t>Insert Name of Project</a:t>
            </a:r>
          </a:p>
          <a:p>
            <a:endParaRPr lang="en-GB" dirty="0"/>
          </a:p>
          <a:p>
            <a:endParaRPr lang="en-GB" dirty="0"/>
          </a:p>
          <a:p>
            <a:r>
              <a:rPr lang="en-GB" dirty="0"/>
              <a:t>Insert Project Lead(s) Name</a:t>
            </a:r>
          </a:p>
          <a:p>
            <a:endParaRPr lang="en-GB" dirty="0"/>
          </a:p>
          <a:p>
            <a:r>
              <a:rPr lang="en-GB" dirty="0"/>
              <a:t>Date completed</a:t>
            </a:r>
          </a:p>
          <a:p>
            <a:endParaRPr lang="en-GB" dirty="0"/>
          </a:p>
        </p:txBody>
      </p:sp>
      <p:sp>
        <p:nvSpPr>
          <p:cNvPr id="3" name="TextBox 2">
            <a:extLst>
              <a:ext uri="{FF2B5EF4-FFF2-40B4-BE49-F238E27FC236}">
                <a16:creationId xmlns:a16="http://schemas.microsoft.com/office/drawing/2014/main" id="{877DFC8F-3D7C-58E3-EA1A-63FA926760F0}"/>
              </a:ext>
            </a:extLst>
          </p:cNvPr>
          <p:cNvSpPr txBox="1"/>
          <p:nvPr/>
        </p:nvSpPr>
        <p:spPr>
          <a:xfrm>
            <a:off x="268224" y="2401824"/>
            <a:ext cx="6169152" cy="523220"/>
          </a:xfrm>
          <a:prstGeom prst="rect">
            <a:avLst/>
          </a:prstGeom>
          <a:noFill/>
        </p:spPr>
        <p:txBody>
          <a:bodyPr wrap="square" rtlCol="0">
            <a:spAutoFit/>
          </a:bodyPr>
          <a:lstStyle/>
          <a:p>
            <a:r>
              <a:rPr lang="en-GB" sz="2800" dirty="0"/>
              <a:t>Quality Improvement Project Workbook</a:t>
            </a:r>
          </a:p>
        </p:txBody>
      </p:sp>
      <p:sp>
        <p:nvSpPr>
          <p:cNvPr id="4" name="Rectangle: Rounded Corners 3">
            <a:extLst>
              <a:ext uri="{FF2B5EF4-FFF2-40B4-BE49-F238E27FC236}">
                <a16:creationId xmlns:a16="http://schemas.microsoft.com/office/drawing/2014/main" id="{95F27373-E446-3286-FAFD-E1D7AC408E6D}"/>
              </a:ext>
            </a:extLst>
          </p:cNvPr>
          <p:cNvSpPr/>
          <p:nvPr/>
        </p:nvSpPr>
        <p:spPr>
          <a:xfrm>
            <a:off x="3133344" y="4035552"/>
            <a:ext cx="3304032" cy="52263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400" dirty="0"/>
          </a:p>
        </p:txBody>
      </p:sp>
      <p:sp>
        <p:nvSpPr>
          <p:cNvPr id="5" name="Rectangle: Rounded Corners 4">
            <a:extLst>
              <a:ext uri="{FF2B5EF4-FFF2-40B4-BE49-F238E27FC236}">
                <a16:creationId xmlns:a16="http://schemas.microsoft.com/office/drawing/2014/main" id="{70CD4105-5110-73C6-3C60-A61821EAE815}"/>
              </a:ext>
            </a:extLst>
          </p:cNvPr>
          <p:cNvSpPr/>
          <p:nvPr/>
        </p:nvSpPr>
        <p:spPr>
          <a:xfrm>
            <a:off x="3133344" y="4801553"/>
            <a:ext cx="3304032" cy="52263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400" dirty="0"/>
          </a:p>
        </p:txBody>
      </p:sp>
      <p:sp>
        <p:nvSpPr>
          <p:cNvPr id="6" name="Rectangle: Rounded Corners 5">
            <a:extLst>
              <a:ext uri="{FF2B5EF4-FFF2-40B4-BE49-F238E27FC236}">
                <a16:creationId xmlns:a16="http://schemas.microsoft.com/office/drawing/2014/main" id="{FEA657BF-09BD-5058-5BAA-AF1444F8C929}"/>
              </a:ext>
            </a:extLst>
          </p:cNvPr>
          <p:cNvSpPr/>
          <p:nvPr/>
        </p:nvSpPr>
        <p:spPr>
          <a:xfrm>
            <a:off x="3133344" y="5630619"/>
            <a:ext cx="3304032" cy="52263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400" dirty="0"/>
          </a:p>
        </p:txBody>
      </p:sp>
    </p:spTree>
    <p:extLst>
      <p:ext uri="{BB962C8B-B14F-4D97-AF65-F5344CB8AC3E}">
        <p14:creationId xmlns:p14="http://schemas.microsoft.com/office/powerpoint/2010/main" val="1479156144"/>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1C2D5-6A28-5678-FA09-82C3D59B3DFF}"/>
              </a:ext>
            </a:extLst>
          </p:cNvPr>
          <p:cNvSpPr>
            <a:spLocks noGrp="1"/>
          </p:cNvSpPr>
          <p:nvPr>
            <p:ph type="title"/>
          </p:nvPr>
        </p:nvSpPr>
        <p:spPr>
          <a:xfrm>
            <a:off x="471488" y="527405"/>
            <a:ext cx="5915025" cy="775413"/>
          </a:xfrm>
        </p:spPr>
        <p:txBody>
          <a:bodyPr>
            <a:normAutofit/>
          </a:bodyPr>
          <a:lstStyle/>
          <a:p>
            <a:r>
              <a:rPr lang="en-GB" dirty="0"/>
              <a:t>PDSA Cycles</a:t>
            </a:r>
          </a:p>
        </p:txBody>
      </p:sp>
      <p:sp>
        <p:nvSpPr>
          <p:cNvPr id="5" name="Content Placeholder 4">
            <a:extLst>
              <a:ext uri="{FF2B5EF4-FFF2-40B4-BE49-F238E27FC236}">
                <a16:creationId xmlns:a16="http://schemas.microsoft.com/office/drawing/2014/main" id="{8216EFC8-7613-D062-C739-7722826002D4}"/>
              </a:ext>
            </a:extLst>
          </p:cNvPr>
          <p:cNvSpPr>
            <a:spLocks noGrp="1"/>
          </p:cNvSpPr>
          <p:nvPr>
            <p:ph idx="1"/>
          </p:nvPr>
        </p:nvSpPr>
        <p:spPr>
          <a:xfrm>
            <a:off x="481729" y="1302818"/>
            <a:ext cx="5915025" cy="1424198"/>
          </a:xfrm>
        </p:spPr>
        <p:txBody>
          <a:bodyPr/>
          <a:lstStyle/>
          <a:p>
            <a:pPr marL="0" indent="0">
              <a:buNone/>
            </a:pPr>
            <a:r>
              <a:rPr lang="en-GB" sz="1800" dirty="0"/>
              <a:t>This is the part where you get to test your change ideas.  Its important to document this information as it can add to an evaluation or give you evidence of ideas that do and don’t work.  Don’t skip the planning, studying and acting parts, they’re useful to your project!</a:t>
            </a:r>
          </a:p>
          <a:p>
            <a:pPr marL="0" indent="0">
              <a:buNone/>
            </a:pPr>
            <a:endParaRPr lang="en-GB" dirty="0"/>
          </a:p>
        </p:txBody>
      </p:sp>
      <p:graphicFrame>
        <p:nvGraphicFramePr>
          <p:cNvPr id="9" name="Table 9">
            <a:extLst>
              <a:ext uri="{FF2B5EF4-FFF2-40B4-BE49-F238E27FC236}">
                <a16:creationId xmlns:a16="http://schemas.microsoft.com/office/drawing/2014/main" id="{E75294E2-31AC-AA8F-1820-761F1D0BA2ED}"/>
              </a:ext>
            </a:extLst>
          </p:cNvPr>
          <p:cNvGraphicFramePr>
            <a:graphicFrameLocks noGrp="1"/>
          </p:cNvGraphicFramePr>
          <p:nvPr>
            <p:extLst>
              <p:ext uri="{D42A27DB-BD31-4B8C-83A1-F6EECF244321}">
                <p14:modId xmlns:p14="http://schemas.microsoft.com/office/powerpoint/2010/main" val="3391878715"/>
              </p:ext>
            </p:extLst>
          </p:nvPr>
        </p:nvGraphicFramePr>
        <p:xfrm>
          <a:off x="461246" y="2797820"/>
          <a:ext cx="6042600" cy="6499927"/>
        </p:xfrm>
        <a:graphic>
          <a:graphicData uri="http://schemas.openxmlformats.org/drawingml/2006/table">
            <a:tbl>
              <a:tblPr firstRow="1" bandRow="1">
                <a:tableStyleId>{5C22544A-7EE6-4342-B048-85BDC9FD1C3A}</a:tableStyleId>
              </a:tblPr>
              <a:tblGrid>
                <a:gridCol w="1510650">
                  <a:extLst>
                    <a:ext uri="{9D8B030D-6E8A-4147-A177-3AD203B41FA5}">
                      <a16:colId xmlns:a16="http://schemas.microsoft.com/office/drawing/2014/main" val="1254282437"/>
                    </a:ext>
                  </a:extLst>
                </a:gridCol>
                <a:gridCol w="1510650">
                  <a:extLst>
                    <a:ext uri="{9D8B030D-6E8A-4147-A177-3AD203B41FA5}">
                      <a16:colId xmlns:a16="http://schemas.microsoft.com/office/drawing/2014/main" val="2752138594"/>
                    </a:ext>
                  </a:extLst>
                </a:gridCol>
                <a:gridCol w="1510650">
                  <a:extLst>
                    <a:ext uri="{9D8B030D-6E8A-4147-A177-3AD203B41FA5}">
                      <a16:colId xmlns:a16="http://schemas.microsoft.com/office/drawing/2014/main" val="3090572699"/>
                    </a:ext>
                  </a:extLst>
                </a:gridCol>
                <a:gridCol w="1510650">
                  <a:extLst>
                    <a:ext uri="{9D8B030D-6E8A-4147-A177-3AD203B41FA5}">
                      <a16:colId xmlns:a16="http://schemas.microsoft.com/office/drawing/2014/main" val="2038652203"/>
                    </a:ext>
                  </a:extLst>
                </a:gridCol>
              </a:tblGrid>
              <a:tr h="1144885">
                <a:tc>
                  <a:txBody>
                    <a:bodyPr/>
                    <a:lstStyle/>
                    <a:p>
                      <a:r>
                        <a:rPr lang="en-GB" dirty="0"/>
                        <a:t>Plan</a:t>
                      </a:r>
                    </a:p>
                    <a:p>
                      <a:r>
                        <a:rPr lang="en-GB" sz="1100" b="0" dirty="0"/>
                        <a:t>What will your test be? What do you think will happen?</a:t>
                      </a:r>
                    </a:p>
                  </a:txBody>
                  <a:tcPr>
                    <a:solidFill>
                      <a:srgbClr val="009A98"/>
                    </a:solidFill>
                  </a:tcPr>
                </a:tc>
                <a:tc>
                  <a:txBody>
                    <a:bodyPr/>
                    <a:lstStyle/>
                    <a:p>
                      <a:r>
                        <a:rPr lang="en-GB" dirty="0"/>
                        <a:t>Do</a:t>
                      </a:r>
                    </a:p>
                    <a:p>
                      <a:r>
                        <a:rPr lang="en-GB" sz="1100" b="0" dirty="0"/>
                        <a:t>What happened when you carried out the test?</a:t>
                      </a:r>
                    </a:p>
                  </a:txBody>
                  <a:tcPr>
                    <a:solidFill>
                      <a:srgbClr val="009A98"/>
                    </a:solidFill>
                  </a:tcPr>
                </a:tc>
                <a:tc>
                  <a:txBody>
                    <a:bodyPr/>
                    <a:lstStyle/>
                    <a:p>
                      <a:r>
                        <a:rPr lang="en-GB" dirty="0"/>
                        <a:t>Study</a:t>
                      </a:r>
                    </a:p>
                    <a:p>
                      <a:r>
                        <a:rPr lang="en-GB" sz="1100" b="0" dirty="0"/>
                        <a:t>What did you notice when you tested? What have you learned?</a:t>
                      </a:r>
                    </a:p>
                  </a:txBody>
                  <a:tcPr>
                    <a:solidFill>
                      <a:srgbClr val="009A98"/>
                    </a:solidFill>
                  </a:tcPr>
                </a:tc>
                <a:tc>
                  <a:txBody>
                    <a:bodyPr/>
                    <a:lstStyle/>
                    <a:p>
                      <a:r>
                        <a:rPr lang="en-GB" dirty="0"/>
                        <a:t>Act</a:t>
                      </a:r>
                    </a:p>
                    <a:p>
                      <a:r>
                        <a:rPr lang="en-GB" sz="1100" b="0" dirty="0"/>
                        <a:t>Will you adopt, adapt or abandon your change?</a:t>
                      </a:r>
                    </a:p>
                  </a:txBody>
                  <a:tcPr>
                    <a:solidFill>
                      <a:srgbClr val="009A98"/>
                    </a:solidFill>
                  </a:tcPr>
                </a:tc>
                <a:extLst>
                  <a:ext uri="{0D108BD9-81ED-4DB2-BD59-A6C34878D82A}">
                    <a16:rowId xmlns:a16="http://schemas.microsoft.com/office/drawing/2014/main" val="3649966593"/>
                  </a:ext>
                </a:extLst>
              </a:tr>
              <a:tr h="1384637">
                <a:tc>
                  <a:txBody>
                    <a:bodyPr/>
                    <a:lstStyle/>
                    <a:p>
                      <a:endParaRPr lang="en-GB" sz="1100" b="0" dirty="0"/>
                    </a:p>
                    <a:p>
                      <a:endParaRPr lang="en-GB" sz="1100" b="0" dirty="0"/>
                    </a:p>
                    <a:p>
                      <a:endParaRPr lang="en-GB" sz="1100" b="0" dirty="0"/>
                    </a:p>
                    <a:p>
                      <a:endParaRPr lang="en-GB" sz="1100" b="0" dirty="0"/>
                    </a:p>
                    <a:p>
                      <a:endParaRPr lang="en-GB" sz="1100" b="0" dirty="0"/>
                    </a:p>
                    <a:p>
                      <a:endParaRPr lang="en-GB" sz="1100" b="0" dirty="0"/>
                    </a:p>
                    <a:p>
                      <a:endParaRPr lang="en-GB" sz="1100" b="0" dirty="0"/>
                    </a:p>
                  </a:txBody>
                  <a:tcPr>
                    <a:solidFill>
                      <a:srgbClr val="009A98">
                        <a:alpha val="28000"/>
                      </a:srgbClr>
                    </a:solidFill>
                  </a:tcPr>
                </a:tc>
                <a:tc>
                  <a:txBody>
                    <a:bodyPr/>
                    <a:lstStyle/>
                    <a:p>
                      <a:endParaRPr lang="en-GB" sz="1100" b="0" dirty="0"/>
                    </a:p>
                  </a:txBody>
                  <a:tcPr>
                    <a:solidFill>
                      <a:srgbClr val="009A98">
                        <a:alpha val="28000"/>
                      </a:srgbClr>
                    </a:solidFill>
                  </a:tcPr>
                </a:tc>
                <a:tc>
                  <a:txBody>
                    <a:bodyPr/>
                    <a:lstStyle/>
                    <a:p>
                      <a:endParaRPr lang="en-GB" sz="1100" b="0" dirty="0"/>
                    </a:p>
                  </a:txBody>
                  <a:tcPr>
                    <a:solidFill>
                      <a:srgbClr val="009A98">
                        <a:alpha val="28000"/>
                      </a:srgbClr>
                    </a:solidFill>
                  </a:tcPr>
                </a:tc>
                <a:tc>
                  <a:txBody>
                    <a:bodyPr/>
                    <a:lstStyle/>
                    <a:p>
                      <a:endParaRPr lang="en-GB" sz="1100" b="0" dirty="0"/>
                    </a:p>
                  </a:txBody>
                  <a:tcPr>
                    <a:solidFill>
                      <a:srgbClr val="009A98">
                        <a:alpha val="28000"/>
                      </a:srgbClr>
                    </a:solidFill>
                  </a:tcPr>
                </a:tc>
                <a:extLst>
                  <a:ext uri="{0D108BD9-81ED-4DB2-BD59-A6C34878D82A}">
                    <a16:rowId xmlns:a16="http://schemas.microsoft.com/office/drawing/2014/main" val="2312171144"/>
                  </a:ext>
                </a:extLst>
              </a:tr>
              <a:tr h="1384637">
                <a:tc>
                  <a:txBody>
                    <a:bodyPr/>
                    <a:lstStyle/>
                    <a:p>
                      <a:endParaRPr lang="en-GB" sz="1100" b="0" dirty="0"/>
                    </a:p>
                    <a:p>
                      <a:endParaRPr lang="en-GB" sz="1100" b="0" dirty="0"/>
                    </a:p>
                    <a:p>
                      <a:endParaRPr lang="en-GB" sz="1100" b="0" dirty="0"/>
                    </a:p>
                    <a:p>
                      <a:endParaRPr lang="en-GB" sz="1100" b="0" dirty="0"/>
                    </a:p>
                    <a:p>
                      <a:endParaRPr lang="en-GB" sz="1100" b="0" dirty="0"/>
                    </a:p>
                    <a:p>
                      <a:endParaRPr lang="en-GB" sz="1100" b="0" dirty="0"/>
                    </a:p>
                    <a:p>
                      <a:endParaRPr lang="en-GB" sz="1100" b="0" dirty="0"/>
                    </a:p>
                  </a:txBody>
                  <a:tcPr>
                    <a:solidFill>
                      <a:srgbClr val="009A98">
                        <a:alpha val="20000"/>
                      </a:srgbClr>
                    </a:solidFill>
                  </a:tcPr>
                </a:tc>
                <a:tc>
                  <a:txBody>
                    <a:bodyPr/>
                    <a:lstStyle/>
                    <a:p>
                      <a:endParaRPr lang="en-GB" sz="1100" b="0" dirty="0"/>
                    </a:p>
                  </a:txBody>
                  <a:tcPr>
                    <a:solidFill>
                      <a:srgbClr val="009A98">
                        <a:alpha val="20000"/>
                      </a:srgbClr>
                    </a:solidFill>
                  </a:tcPr>
                </a:tc>
                <a:tc>
                  <a:txBody>
                    <a:bodyPr/>
                    <a:lstStyle/>
                    <a:p>
                      <a:endParaRPr lang="en-GB" sz="1100" b="0" dirty="0"/>
                    </a:p>
                  </a:txBody>
                  <a:tcPr>
                    <a:solidFill>
                      <a:srgbClr val="009A98">
                        <a:alpha val="20000"/>
                      </a:srgbClr>
                    </a:solidFill>
                  </a:tcPr>
                </a:tc>
                <a:tc>
                  <a:txBody>
                    <a:bodyPr/>
                    <a:lstStyle/>
                    <a:p>
                      <a:endParaRPr lang="en-GB" sz="1100" b="0" dirty="0"/>
                    </a:p>
                  </a:txBody>
                  <a:tcPr>
                    <a:solidFill>
                      <a:srgbClr val="009A98">
                        <a:alpha val="20000"/>
                      </a:srgbClr>
                    </a:solidFill>
                  </a:tcPr>
                </a:tc>
                <a:extLst>
                  <a:ext uri="{0D108BD9-81ED-4DB2-BD59-A6C34878D82A}">
                    <a16:rowId xmlns:a16="http://schemas.microsoft.com/office/drawing/2014/main" val="1148871833"/>
                  </a:ext>
                </a:extLst>
              </a:tr>
              <a:tr h="1384637">
                <a:tc>
                  <a:txBody>
                    <a:bodyPr/>
                    <a:lstStyle/>
                    <a:p>
                      <a:endParaRPr lang="en-GB" sz="1100" b="0" dirty="0"/>
                    </a:p>
                    <a:p>
                      <a:endParaRPr lang="en-GB" sz="1100" b="0" dirty="0"/>
                    </a:p>
                    <a:p>
                      <a:endParaRPr lang="en-GB" sz="1100" b="0" dirty="0"/>
                    </a:p>
                    <a:p>
                      <a:endParaRPr lang="en-GB" sz="1100" b="0" dirty="0"/>
                    </a:p>
                    <a:p>
                      <a:endParaRPr lang="en-GB" sz="1100" b="0" dirty="0"/>
                    </a:p>
                    <a:p>
                      <a:endParaRPr lang="en-GB" sz="1100" b="0" dirty="0"/>
                    </a:p>
                    <a:p>
                      <a:endParaRPr lang="en-GB" sz="1100" b="0" dirty="0"/>
                    </a:p>
                  </a:txBody>
                  <a:tcPr>
                    <a:solidFill>
                      <a:srgbClr val="009A98">
                        <a:alpha val="28000"/>
                      </a:srgbClr>
                    </a:solidFill>
                  </a:tcPr>
                </a:tc>
                <a:tc>
                  <a:txBody>
                    <a:bodyPr/>
                    <a:lstStyle/>
                    <a:p>
                      <a:endParaRPr lang="en-GB" sz="1100" b="0" dirty="0"/>
                    </a:p>
                  </a:txBody>
                  <a:tcPr>
                    <a:solidFill>
                      <a:srgbClr val="009A98">
                        <a:alpha val="28000"/>
                      </a:srgbClr>
                    </a:solidFill>
                  </a:tcPr>
                </a:tc>
                <a:tc>
                  <a:txBody>
                    <a:bodyPr/>
                    <a:lstStyle/>
                    <a:p>
                      <a:endParaRPr lang="en-GB" sz="1100" b="0" dirty="0"/>
                    </a:p>
                  </a:txBody>
                  <a:tcPr>
                    <a:solidFill>
                      <a:srgbClr val="009A98">
                        <a:alpha val="28000"/>
                      </a:srgbClr>
                    </a:solidFill>
                  </a:tcPr>
                </a:tc>
                <a:tc>
                  <a:txBody>
                    <a:bodyPr/>
                    <a:lstStyle/>
                    <a:p>
                      <a:endParaRPr lang="en-GB" sz="1100" b="0" dirty="0"/>
                    </a:p>
                  </a:txBody>
                  <a:tcPr>
                    <a:solidFill>
                      <a:srgbClr val="009A98">
                        <a:alpha val="28000"/>
                      </a:srgbClr>
                    </a:solidFill>
                  </a:tcPr>
                </a:tc>
                <a:extLst>
                  <a:ext uri="{0D108BD9-81ED-4DB2-BD59-A6C34878D82A}">
                    <a16:rowId xmlns:a16="http://schemas.microsoft.com/office/drawing/2014/main" val="1301420966"/>
                  </a:ext>
                </a:extLst>
              </a:tr>
              <a:tr h="1201131">
                <a:tc>
                  <a:txBody>
                    <a:bodyPr/>
                    <a:lstStyle/>
                    <a:p>
                      <a:endParaRPr lang="en-GB" sz="1100" b="0" dirty="0"/>
                    </a:p>
                    <a:p>
                      <a:endParaRPr lang="en-GB" sz="1100" b="0" dirty="0"/>
                    </a:p>
                    <a:p>
                      <a:endParaRPr lang="en-GB" sz="1100" b="0" dirty="0"/>
                    </a:p>
                    <a:p>
                      <a:endParaRPr lang="en-GB" sz="1100" b="0" dirty="0"/>
                    </a:p>
                    <a:p>
                      <a:endParaRPr lang="en-GB" sz="1100" b="0" dirty="0"/>
                    </a:p>
                    <a:p>
                      <a:endParaRPr lang="en-GB" sz="1100" b="0" dirty="0"/>
                    </a:p>
                  </a:txBody>
                  <a:tcPr>
                    <a:solidFill>
                      <a:srgbClr val="009A98">
                        <a:alpha val="20000"/>
                      </a:srgbClr>
                    </a:solidFill>
                  </a:tcPr>
                </a:tc>
                <a:tc>
                  <a:txBody>
                    <a:bodyPr/>
                    <a:lstStyle/>
                    <a:p>
                      <a:endParaRPr lang="en-GB" sz="1100" b="0" dirty="0"/>
                    </a:p>
                  </a:txBody>
                  <a:tcPr>
                    <a:solidFill>
                      <a:srgbClr val="009A98">
                        <a:alpha val="20000"/>
                      </a:srgbClr>
                    </a:solidFill>
                  </a:tcPr>
                </a:tc>
                <a:tc>
                  <a:txBody>
                    <a:bodyPr/>
                    <a:lstStyle/>
                    <a:p>
                      <a:endParaRPr lang="en-GB" sz="1100" b="0" dirty="0"/>
                    </a:p>
                  </a:txBody>
                  <a:tcPr>
                    <a:solidFill>
                      <a:srgbClr val="009A98">
                        <a:alpha val="20000"/>
                      </a:srgbClr>
                    </a:solidFill>
                  </a:tcPr>
                </a:tc>
                <a:tc>
                  <a:txBody>
                    <a:bodyPr/>
                    <a:lstStyle/>
                    <a:p>
                      <a:endParaRPr lang="en-GB" sz="1100" b="0" dirty="0"/>
                    </a:p>
                  </a:txBody>
                  <a:tcPr>
                    <a:solidFill>
                      <a:srgbClr val="009A98">
                        <a:alpha val="20000"/>
                      </a:srgbClr>
                    </a:solidFill>
                  </a:tcPr>
                </a:tc>
                <a:extLst>
                  <a:ext uri="{0D108BD9-81ED-4DB2-BD59-A6C34878D82A}">
                    <a16:rowId xmlns:a16="http://schemas.microsoft.com/office/drawing/2014/main" val="2061505135"/>
                  </a:ext>
                </a:extLst>
              </a:tr>
            </a:tbl>
          </a:graphicData>
        </a:graphic>
      </p:graphicFrame>
    </p:spTree>
    <p:extLst>
      <p:ext uri="{BB962C8B-B14F-4D97-AF65-F5344CB8AC3E}">
        <p14:creationId xmlns:p14="http://schemas.microsoft.com/office/powerpoint/2010/main" val="2337840145"/>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151BE4-C23B-FAD9-79AC-17DF1FAC0940}"/>
              </a:ext>
            </a:extLst>
          </p:cNvPr>
          <p:cNvSpPr>
            <a:spLocks noGrp="1"/>
          </p:cNvSpPr>
          <p:nvPr>
            <p:ph idx="1"/>
          </p:nvPr>
        </p:nvSpPr>
        <p:spPr>
          <a:xfrm>
            <a:off x="483879" y="3154139"/>
            <a:ext cx="5915025" cy="3597721"/>
          </a:xfrm>
        </p:spPr>
        <p:txBody>
          <a:bodyPr/>
          <a:lstStyle/>
          <a:p>
            <a:pPr marL="0" indent="0">
              <a:buNone/>
            </a:pPr>
            <a:endParaRPr lang="en-GB" dirty="0"/>
          </a:p>
          <a:p>
            <a:pPr marL="0" indent="0">
              <a:buNone/>
            </a:pPr>
            <a:endParaRPr lang="en-GB" dirty="0"/>
          </a:p>
          <a:p>
            <a:pPr marL="0" indent="0">
              <a:buNone/>
            </a:pPr>
            <a:endParaRPr lang="en-GB" dirty="0"/>
          </a:p>
        </p:txBody>
      </p:sp>
      <p:sp>
        <p:nvSpPr>
          <p:cNvPr id="4" name="Title 1">
            <a:extLst>
              <a:ext uri="{FF2B5EF4-FFF2-40B4-BE49-F238E27FC236}">
                <a16:creationId xmlns:a16="http://schemas.microsoft.com/office/drawing/2014/main" id="{BE05610A-DD7A-1C5D-3805-B7212DEF9B1E}"/>
              </a:ext>
            </a:extLst>
          </p:cNvPr>
          <p:cNvSpPr txBox="1">
            <a:spLocks/>
          </p:cNvSpPr>
          <p:nvPr/>
        </p:nvSpPr>
        <p:spPr>
          <a:xfrm>
            <a:off x="471488" y="527405"/>
            <a:ext cx="5915025" cy="77541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GB" dirty="0"/>
              <a:t>What Next</a:t>
            </a:r>
          </a:p>
        </p:txBody>
      </p:sp>
      <p:sp>
        <p:nvSpPr>
          <p:cNvPr id="5" name="Content Placeholder 4">
            <a:extLst>
              <a:ext uri="{FF2B5EF4-FFF2-40B4-BE49-F238E27FC236}">
                <a16:creationId xmlns:a16="http://schemas.microsoft.com/office/drawing/2014/main" id="{A2F7D3D7-A83C-EE51-F54B-8B23152F25EE}"/>
              </a:ext>
            </a:extLst>
          </p:cNvPr>
          <p:cNvSpPr txBox="1">
            <a:spLocks/>
          </p:cNvSpPr>
          <p:nvPr/>
        </p:nvSpPr>
        <p:spPr>
          <a:xfrm>
            <a:off x="483879" y="1302818"/>
            <a:ext cx="5915025" cy="5183326"/>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GB" sz="1800" dirty="0"/>
              <a:t>We need to hear from you – how did your project go?  What lessons did you learn, is there anyone else who could benefit from this?</a:t>
            </a:r>
          </a:p>
          <a:p>
            <a:pPr marL="0" indent="0">
              <a:buFont typeface="Arial" panose="020B0604020202020204" pitchFamily="34" charset="0"/>
              <a:buNone/>
            </a:pPr>
            <a:endParaRPr lang="en-GB" sz="1800" dirty="0"/>
          </a:p>
          <a:p>
            <a:pPr marL="0" indent="0">
              <a:buFont typeface="Arial" panose="020B0604020202020204" pitchFamily="34" charset="0"/>
              <a:buNone/>
            </a:pPr>
            <a:r>
              <a:rPr lang="en-GB" sz="1800" dirty="0"/>
              <a:t>We can help with adoption and spread of good practise.  Please submit this workbook to BSW Academy Improvement by emailing </a:t>
            </a:r>
          </a:p>
          <a:p>
            <a:pPr marL="0" indent="0">
              <a:buFont typeface="Arial" panose="020B0604020202020204" pitchFamily="34" charset="0"/>
              <a:buNone/>
            </a:pPr>
            <a:r>
              <a:rPr lang="en-GB" sz="1800" dirty="0">
                <a:hlinkClick r:id="rId2"/>
              </a:rPr>
              <a:t>Sarah.white120@nhs.net</a:t>
            </a:r>
            <a:endParaRPr lang="en-GB" sz="1800" dirty="0"/>
          </a:p>
          <a:p>
            <a:pPr marL="0" indent="0">
              <a:buFont typeface="Arial" panose="020B0604020202020204" pitchFamily="34" charset="0"/>
              <a:buNone/>
            </a:pPr>
            <a:endParaRPr lang="en-GB" sz="1800" dirty="0"/>
          </a:p>
          <a:p>
            <a:pPr marL="0" indent="0">
              <a:buFont typeface="Arial" panose="020B0604020202020204" pitchFamily="34" charset="0"/>
              <a:buNone/>
            </a:pPr>
            <a:r>
              <a:rPr lang="en-GB" sz="1800" dirty="0"/>
              <a:t>The Academy can celebrate and promote the work that you’ve done and help to identify ways that the rest of BSW can benefit from your insights and learning</a:t>
            </a:r>
          </a:p>
          <a:p>
            <a:pPr marL="0" indent="0">
              <a:buFont typeface="Arial" panose="020B0604020202020204" pitchFamily="34" charset="0"/>
              <a:buNone/>
            </a:pPr>
            <a:endParaRPr lang="en-GB" sz="1800" dirty="0"/>
          </a:p>
          <a:p>
            <a:pPr marL="0" indent="0">
              <a:buFont typeface="Arial" panose="020B0604020202020204" pitchFamily="34" charset="0"/>
              <a:buNone/>
            </a:pPr>
            <a:r>
              <a:rPr lang="en-GB" sz="1800" dirty="0"/>
              <a:t>Thank you</a:t>
            </a:r>
          </a:p>
          <a:p>
            <a:pPr marL="0" indent="0">
              <a:buFont typeface="Arial" panose="020B0604020202020204" pitchFamily="34" charset="0"/>
              <a:buNone/>
            </a:pPr>
            <a:r>
              <a:rPr lang="en-GB" sz="1800" dirty="0"/>
              <a:t>Sarah White Improvement Lead</a:t>
            </a:r>
          </a:p>
          <a:p>
            <a:pPr marL="0" indent="0">
              <a:buFont typeface="Arial" panose="020B0604020202020204" pitchFamily="34" charset="0"/>
              <a:buNone/>
            </a:pPr>
            <a:r>
              <a:rPr lang="en-GB" sz="1800" dirty="0"/>
              <a:t>BSW Academy</a:t>
            </a: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4116817816"/>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F86FC-69B1-FF6C-EA59-6BD9491DF78F}"/>
              </a:ext>
            </a:extLst>
          </p:cNvPr>
          <p:cNvSpPr>
            <a:spLocks noGrp="1"/>
          </p:cNvSpPr>
          <p:nvPr>
            <p:ph type="title"/>
          </p:nvPr>
        </p:nvSpPr>
        <p:spPr>
          <a:xfrm>
            <a:off x="471488" y="527405"/>
            <a:ext cx="5915026" cy="838099"/>
          </a:xfrm>
        </p:spPr>
        <p:txBody>
          <a:bodyPr>
            <a:normAutofit/>
          </a:bodyPr>
          <a:lstStyle/>
          <a:p>
            <a:r>
              <a:rPr lang="en-GB" sz="2800" dirty="0"/>
              <a:t>What is the workbook?</a:t>
            </a:r>
          </a:p>
        </p:txBody>
      </p:sp>
      <p:sp>
        <p:nvSpPr>
          <p:cNvPr id="3" name="Content Placeholder 2">
            <a:extLst>
              <a:ext uri="{FF2B5EF4-FFF2-40B4-BE49-F238E27FC236}">
                <a16:creationId xmlns:a16="http://schemas.microsoft.com/office/drawing/2014/main" id="{F916C2EB-94D2-4E66-4DC6-BB9EEDD30EE1}"/>
              </a:ext>
            </a:extLst>
          </p:cNvPr>
          <p:cNvSpPr>
            <a:spLocks noGrp="1"/>
          </p:cNvSpPr>
          <p:nvPr>
            <p:ph idx="1"/>
          </p:nvPr>
        </p:nvSpPr>
        <p:spPr>
          <a:xfrm>
            <a:off x="471488" y="1365504"/>
            <a:ext cx="5915025" cy="7556776"/>
          </a:xfrm>
        </p:spPr>
        <p:txBody>
          <a:bodyPr>
            <a:normAutofit fontScale="92500" lnSpcReduction="10000"/>
          </a:bodyPr>
          <a:lstStyle/>
          <a:p>
            <a:pPr marL="0" indent="0">
              <a:buNone/>
            </a:pPr>
            <a:r>
              <a:rPr lang="en-GB" dirty="0"/>
              <a:t>The workbook is a collection of worksheets that can be used to help structure and guide a simple quality improvement (QI) project. We recommend you start at the beginning and work your way through each activity or use the contents page to navigate your journey. </a:t>
            </a:r>
          </a:p>
          <a:p>
            <a:pPr marL="0" indent="0">
              <a:buNone/>
            </a:pPr>
            <a:r>
              <a:rPr lang="en-GB" b="1" dirty="0"/>
              <a:t>Who is the workbook for? </a:t>
            </a:r>
            <a:endParaRPr lang="en-GB" dirty="0"/>
          </a:p>
          <a:p>
            <a:pPr marL="0" indent="0">
              <a:buNone/>
            </a:pPr>
            <a:r>
              <a:rPr lang="en-GB" dirty="0"/>
              <a:t>The workbook has been designed to help people that are running a QI project in a healthcare setting. If you are new to QI then please visit the BSW Academy to find a list of training opportunities </a:t>
            </a:r>
          </a:p>
          <a:p>
            <a:pPr marL="0" indent="0">
              <a:buNone/>
            </a:pPr>
            <a:r>
              <a:rPr lang="en-GB" dirty="0"/>
              <a:t>Some worksheets can be completed by one person, but the majority will need completing as part of a team-based activity with a mix of people involved in your project work. Involving your stakeholders (people impacted by the changes you’ll be making) in these activities will significantly help your project to be a success.   </a:t>
            </a:r>
          </a:p>
          <a:p>
            <a:pPr marL="0" indent="0">
              <a:buNone/>
            </a:pPr>
            <a:r>
              <a:rPr lang="en-GB" b="1" dirty="0"/>
              <a:t>Why would I want to use the workbook? </a:t>
            </a:r>
            <a:endParaRPr lang="en-GB" dirty="0"/>
          </a:p>
          <a:p>
            <a:pPr marL="0" indent="0">
              <a:buNone/>
            </a:pPr>
            <a:r>
              <a:rPr lang="en-GB" dirty="0"/>
              <a:t>We know that running a QI project can sometimes be complicated and confusing. We hope that this workbook will provide practical, simple support to guide you through the process. </a:t>
            </a:r>
          </a:p>
          <a:p>
            <a:pPr marL="0" indent="0">
              <a:buNone/>
            </a:pPr>
            <a:r>
              <a:rPr lang="en-GB" dirty="0"/>
              <a:t>By completing this workbook and submitting it the Improvement Academy Pillar</a:t>
            </a:r>
          </a:p>
          <a:p>
            <a:pPr marL="0" indent="0">
              <a:buNone/>
            </a:pPr>
            <a:r>
              <a:rPr lang="en-GB" dirty="0">
                <a:hlinkClick r:id="rId2"/>
              </a:rPr>
              <a:t>Sarah.white120@nhs.net</a:t>
            </a:r>
            <a:endParaRPr lang="en-GB" dirty="0"/>
          </a:p>
          <a:p>
            <a:pPr marL="0" indent="0">
              <a:buNone/>
            </a:pPr>
            <a:r>
              <a:rPr lang="en-GB" dirty="0"/>
              <a:t>You will be contributing the library of QI projects in BSW.  This resource can be used by anyone starting their own QI journey</a:t>
            </a:r>
          </a:p>
          <a:p>
            <a:pPr marL="0" indent="0">
              <a:buNone/>
            </a:pPr>
            <a:endParaRPr lang="en-GB" dirty="0"/>
          </a:p>
        </p:txBody>
      </p:sp>
      <p:pic>
        <p:nvPicPr>
          <p:cNvPr id="4" name="Picture 3" descr="A close-up of a logo">
            <a:extLst>
              <a:ext uri="{FF2B5EF4-FFF2-40B4-BE49-F238E27FC236}">
                <a16:creationId xmlns:a16="http://schemas.microsoft.com/office/drawing/2014/main" id="{F16ADD6C-C4F1-F8AD-40E5-57ACB755E6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4902" y="123748"/>
            <a:ext cx="2157988" cy="522638"/>
          </a:xfrm>
          <a:prstGeom prst="rect">
            <a:avLst/>
          </a:prstGeom>
        </p:spPr>
      </p:pic>
    </p:spTree>
    <p:extLst>
      <p:ext uri="{BB962C8B-B14F-4D97-AF65-F5344CB8AC3E}">
        <p14:creationId xmlns:p14="http://schemas.microsoft.com/office/powerpoint/2010/main" val="3741279370"/>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5F8981A6-D091-479E-FE9F-54020C1B4DE1}"/>
              </a:ext>
            </a:extLst>
          </p:cNvPr>
          <p:cNvGrpSpPr/>
          <p:nvPr/>
        </p:nvGrpSpPr>
        <p:grpSpPr>
          <a:xfrm>
            <a:off x="471487" y="3901440"/>
            <a:ext cx="5915025" cy="5346191"/>
            <a:chOff x="471487" y="2279904"/>
            <a:chExt cx="5915025" cy="5346191"/>
          </a:xfrm>
        </p:grpSpPr>
        <p:sp>
          <p:nvSpPr>
            <p:cNvPr id="6" name="Rectangle: Rounded Corners 5">
              <a:extLst>
                <a:ext uri="{FF2B5EF4-FFF2-40B4-BE49-F238E27FC236}">
                  <a16:creationId xmlns:a16="http://schemas.microsoft.com/office/drawing/2014/main" id="{6C88B845-E384-0736-1FCC-F13B7DE63585}"/>
                </a:ext>
              </a:extLst>
            </p:cNvPr>
            <p:cNvSpPr/>
            <p:nvPr/>
          </p:nvSpPr>
          <p:spPr>
            <a:xfrm>
              <a:off x="478172" y="2279904"/>
              <a:ext cx="2868513" cy="2617554"/>
            </a:xfrm>
            <a:prstGeom prst="roundRect">
              <a:avLst/>
            </a:prstGeom>
            <a:solidFill>
              <a:srgbClr val="009A98">
                <a:alpha val="24706"/>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dirty="0">
                  <a:solidFill>
                    <a:schemeClr val="tx1"/>
                  </a:solidFill>
                </a:rPr>
                <a:t>Keep Satisfied</a:t>
              </a:r>
            </a:p>
            <a:p>
              <a:endParaRPr lang="en-GB" sz="1013" dirty="0">
                <a:solidFill>
                  <a:schemeClr val="tx1"/>
                </a:solidFill>
              </a:endParaRPr>
            </a:p>
          </p:txBody>
        </p:sp>
        <p:sp>
          <p:nvSpPr>
            <p:cNvPr id="7" name="Rectangle: Rounded Corners 6">
              <a:extLst>
                <a:ext uri="{FF2B5EF4-FFF2-40B4-BE49-F238E27FC236}">
                  <a16:creationId xmlns:a16="http://schemas.microsoft.com/office/drawing/2014/main" id="{63498707-4987-33CC-4CDA-250AA0737C97}"/>
                </a:ext>
              </a:extLst>
            </p:cNvPr>
            <p:cNvSpPr/>
            <p:nvPr/>
          </p:nvSpPr>
          <p:spPr>
            <a:xfrm>
              <a:off x="471487" y="5008542"/>
              <a:ext cx="2868513" cy="2617553"/>
            </a:xfrm>
            <a:prstGeom prst="roundRect">
              <a:avLst/>
            </a:prstGeom>
            <a:solidFill>
              <a:srgbClr val="009A98">
                <a:alpha val="2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dirty="0">
                  <a:solidFill>
                    <a:schemeClr val="tx1"/>
                  </a:solidFill>
                </a:rPr>
                <a:t>Monitor (Minimum effort)</a:t>
              </a:r>
            </a:p>
            <a:p>
              <a:endParaRPr lang="en-GB" sz="1013" dirty="0">
                <a:solidFill>
                  <a:schemeClr val="tx1"/>
                </a:solidFill>
              </a:endParaRPr>
            </a:p>
          </p:txBody>
        </p:sp>
        <p:sp>
          <p:nvSpPr>
            <p:cNvPr id="10" name="Rectangle: Rounded Corners 9">
              <a:extLst>
                <a:ext uri="{FF2B5EF4-FFF2-40B4-BE49-F238E27FC236}">
                  <a16:creationId xmlns:a16="http://schemas.microsoft.com/office/drawing/2014/main" id="{C359BD90-5388-7FC8-6452-2B3D5E6B5E2B}"/>
                </a:ext>
              </a:extLst>
            </p:cNvPr>
            <p:cNvSpPr/>
            <p:nvPr/>
          </p:nvSpPr>
          <p:spPr>
            <a:xfrm>
              <a:off x="3407412" y="5008542"/>
              <a:ext cx="2979100" cy="2617552"/>
            </a:xfrm>
            <a:prstGeom prst="roundRect">
              <a:avLst/>
            </a:prstGeom>
            <a:solidFill>
              <a:srgbClr val="009A98">
                <a:alpha val="2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dirty="0">
                  <a:solidFill>
                    <a:schemeClr val="tx1"/>
                  </a:solidFill>
                </a:rPr>
                <a:t>Keep Informed</a:t>
              </a:r>
            </a:p>
            <a:p>
              <a:endParaRPr lang="en-GB" sz="1013" dirty="0">
                <a:solidFill>
                  <a:schemeClr val="tx1"/>
                </a:solidFill>
              </a:endParaRPr>
            </a:p>
          </p:txBody>
        </p:sp>
        <p:sp>
          <p:nvSpPr>
            <p:cNvPr id="11" name="Rectangle: Rounded Corners 10">
              <a:extLst>
                <a:ext uri="{FF2B5EF4-FFF2-40B4-BE49-F238E27FC236}">
                  <a16:creationId xmlns:a16="http://schemas.microsoft.com/office/drawing/2014/main" id="{3CC6E8EB-3945-D902-D3F5-093B13A8C9C2}"/>
                </a:ext>
              </a:extLst>
            </p:cNvPr>
            <p:cNvSpPr/>
            <p:nvPr/>
          </p:nvSpPr>
          <p:spPr>
            <a:xfrm>
              <a:off x="3407412" y="2279904"/>
              <a:ext cx="2972416" cy="2617554"/>
            </a:xfrm>
            <a:prstGeom prst="roundRect">
              <a:avLst/>
            </a:prstGeom>
            <a:solidFill>
              <a:srgbClr val="009A98">
                <a:alpha val="2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dirty="0">
                  <a:solidFill>
                    <a:schemeClr val="tx1"/>
                  </a:solidFill>
                </a:rPr>
                <a:t>Manage Closely</a:t>
              </a:r>
            </a:p>
            <a:p>
              <a:endParaRPr lang="en-GB" sz="1013" dirty="0">
                <a:solidFill>
                  <a:schemeClr val="tx1"/>
                </a:solidFill>
              </a:endParaRPr>
            </a:p>
          </p:txBody>
        </p:sp>
      </p:grpSp>
      <p:sp>
        <p:nvSpPr>
          <p:cNvPr id="3" name="TextBox 2">
            <a:extLst>
              <a:ext uri="{FF2B5EF4-FFF2-40B4-BE49-F238E27FC236}">
                <a16:creationId xmlns:a16="http://schemas.microsoft.com/office/drawing/2014/main" id="{18803610-907F-36C8-E3F2-5AD8DFD5A21D}"/>
              </a:ext>
            </a:extLst>
          </p:cNvPr>
          <p:cNvSpPr txBox="1"/>
          <p:nvPr/>
        </p:nvSpPr>
        <p:spPr>
          <a:xfrm>
            <a:off x="478172" y="1874539"/>
            <a:ext cx="5915025" cy="1477328"/>
          </a:xfrm>
          <a:prstGeom prst="rect">
            <a:avLst/>
          </a:prstGeom>
          <a:noFill/>
        </p:spPr>
        <p:txBody>
          <a:bodyPr wrap="square" rtlCol="0">
            <a:spAutoFit/>
          </a:bodyPr>
          <a:lstStyle/>
          <a:p>
            <a:r>
              <a:rPr lang="en-GB" dirty="0"/>
              <a:t>Consider all the people, teams and roles that will be involved with the design and the outcomes of your project, remember to include patients wherever possible.</a:t>
            </a:r>
          </a:p>
          <a:p>
            <a:endParaRPr lang="en-GB" dirty="0"/>
          </a:p>
          <a:p>
            <a:r>
              <a:rPr lang="en-GB" dirty="0"/>
              <a:t>Include everyone you think may be affected by your project</a:t>
            </a:r>
          </a:p>
        </p:txBody>
      </p:sp>
      <p:sp>
        <p:nvSpPr>
          <p:cNvPr id="4" name="Title 1">
            <a:extLst>
              <a:ext uri="{FF2B5EF4-FFF2-40B4-BE49-F238E27FC236}">
                <a16:creationId xmlns:a16="http://schemas.microsoft.com/office/drawing/2014/main" id="{0395B642-DF2D-5B8D-68FA-B7F5673A31CA}"/>
              </a:ext>
            </a:extLst>
          </p:cNvPr>
          <p:cNvSpPr>
            <a:spLocks noGrp="1"/>
          </p:cNvSpPr>
          <p:nvPr>
            <p:ph type="title"/>
          </p:nvPr>
        </p:nvSpPr>
        <p:spPr>
          <a:xfrm>
            <a:off x="471488" y="527405"/>
            <a:ext cx="5915025" cy="984403"/>
          </a:xfrm>
        </p:spPr>
        <p:txBody>
          <a:bodyPr/>
          <a:lstStyle/>
          <a:p>
            <a:r>
              <a:rPr lang="en-GB" dirty="0"/>
              <a:t>Stakeholders</a:t>
            </a:r>
          </a:p>
        </p:txBody>
      </p:sp>
    </p:spTree>
    <p:extLst>
      <p:ext uri="{BB962C8B-B14F-4D97-AF65-F5344CB8AC3E}">
        <p14:creationId xmlns:p14="http://schemas.microsoft.com/office/powerpoint/2010/main" val="362814388"/>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EFF6D-A5E6-8578-D8DB-5CED0178207E}"/>
              </a:ext>
            </a:extLst>
          </p:cNvPr>
          <p:cNvSpPr>
            <a:spLocks noGrp="1"/>
          </p:cNvSpPr>
          <p:nvPr>
            <p:ph type="title"/>
          </p:nvPr>
        </p:nvSpPr>
        <p:spPr>
          <a:xfrm>
            <a:off x="471488" y="527405"/>
            <a:ext cx="5915025" cy="582067"/>
          </a:xfrm>
        </p:spPr>
        <p:txBody>
          <a:bodyPr/>
          <a:lstStyle/>
          <a:p>
            <a:r>
              <a:rPr lang="en-GB" dirty="0"/>
              <a:t>A3 Thinking</a:t>
            </a:r>
          </a:p>
        </p:txBody>
      </p:sp>
      <p:sp>
        <p:nvSpPr>
          <p:cNvPr id="3" name="Content Placeholder 2">
            <a:extLst>
              <a:ext uri="{FF2B5EF4-FFF2-40B4-BE49-F238E27FC236}">
                <a16:creationId xmlns:a16="http://schemas.microsoft.com/office/drawing/2014/main" id="{7848F5F7-57F9-51F1-43E2-30F793F16F59}"/>
              </a:ext>
            </a:extLst>
          </p:cNvPr>
          <p:cNvSpPr>
            <a:spLocks noGrp="1"/>
          </p:cNvSpPr>
          <p:nvPr>
            <p:ph idx="1"/>
          </p:nvPr>
        </p:nvSpPr>
        <p:spPr>
          <a:xfrm>
            <a:off x="471488" y="1463040"/>
            <a:ext cx="5915025" cy="7459240"/>
          </a:xfrm>
        </p:spPr>
        <p:txBody>
          <a:bodyPr/>
          <a:lstStyle/>
          <a:p>
            <a:pPr marL="0" indent="0">
              <a:buNone/>
            </a:pPr>
            <a:r>
              <a:rPr lang="en-GB" dirty="0"/>
              <a:t>A3 Thinking is a tool to guide you through the thinking around your QI project and is especially useful as a starting point with your stakeholders</a:t>
            </a:r>
          </a:p>
          <a:p>
            <a:pPr marL="0" indent="0">
              <a:buNone/>
            </a:pPr>
            <a:endParaRPr lang="en-GB" dirty="0"/>
          </a:p>
          <a:p>
            <a:pPr marL="0" indent="0">
              <a:buNone/>
            </a:pPr>
            <a:r>
              <a:rPr lang="en-GB" dirty="0"/>
              <a:t>The tool is designed to be used in a workshop or meeting setting so that you can capture the expertise of people involved in the process or work that you are trying to improve.</a:t>
            </a:r>
          </a:p>
          <a:p>
            <a:pPr marL="0" indent="0">
              <a:buNone/>
            </a:pPr>
            <a:endParaRPr lang="en-GB" dirty="0"/>
          </a:p>
          <a:p>
            <a:pPr marL="0" indent="0">
              <a:buNone/>
            </a:pPr>
            <a:r>
              <a:rPr lang="en-GB" dirty="0"/>
              <a:t>Use the template to guide your discussions by completing the boxes on the A3 sheet</a:t>
            </a:r>
          </a:p>
          <a:p>
            <a:pPr marL="0" indent="0">
              <a:buNone/>
            </a:pPr>
            <a:endParaRPr lang="en-GB" dirty="0"/>
          </a:p>
          <a:p>
            <a:pPr marL="0" indent="0">
              <a:buNone/>
            </a:pPr>
            <a:r>
              <a:rPr lang="en-GB" dirty="0">
                <a:hlinkClick r:id="rId2"/>
              </a:rPr>
              <a:t>A3 Thinking Template</a:t>
            </a:r>
            <a:endParaRPr lang="en-GB" dirty="0"/>
          </a:p>
          <a:p>
            <a:pPr marL="0" indent="0">
              <a:buNone/>
            </a:pPr>
            <a:endParaRPr lang="en-GB" dirty="0"/>
          </a:p>
          <a:p>
            <a:pPr marL="0" indent="0">
              <a:buNone/>
            </a:pPr>
            <a:r>
              <a:rPr lang="en-GB" dirty="0"/>
              <a:t>This can be used to start your project but as it matures, you can use this workbook to collect more detailed information</a:t>
            </a:r>
          </a:p>
        </p:txBody>
      </p:sp>
    </p:spTree>
    <p:extLst>
      <p:ext uri="{BB962C8B-B14F-4D97-AF65-F5344CB8AC3E}">
        <p14:creationId xmlns:p14="http://schemas.microsoft.com/office/powerpoint/2010/main" val="3945879873"/>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EEFBB650-CA4D-EFB2-F129-80C2BF037CCE}"/>
              </a:ext>
            </a:extLst>
          </p:cNvPr>
          <p:cNvSpPr>
            <a:spLocks noGrp="1"/>
          </p:cNvSpPr>
          <p:nvPr>
            <p:ph idx="1"/>
          </p:nvPr>
        </p:nvSpPr>
        <p:spPr>
          <a:xfrm>
            <a:off x="560832" y="6140799"/>
            <a:ext cx="5915025" cy="2871978"/>
          </a:xfrm>
          <a:solidFill>
            <a:srgbClr val="0072C6">
              <a:alpha val="22000"/>
            </a:srgbClr>
          </a:solidFill>
        </p:spPr>
        <p:style>
          <a:lnRef idx="2">
            <a:schemeClr val="accent5">
              <a:shade val="50000"/>
            </a:schemeClr>
          </a:lnRef>
          <a:fillRef idx="1">
            <a:schemeClr val="accent5"/>
          </a:fillRef>
          <a:effectRef idx="0">
            <a:schemeClr val="accent5"/>
          </a:effectRef>
          <a:fontRef idx="minor">
            <a:schemeClr val="lt1"/>
          </a:fontRef>
        </p:style>
        <p:txBody>
          <a:bodyPr/>
          <a:lstStyle/>
          <a:p>
            <a:pPr marL="0" indent="0">
              <a:buNone/>
            </a:pPr>
            <a:r>
              <a:rPr lang="en-GB" dirty="0">
                <a:solidFill>
                  <a:schemeClr val="tx1"/>
                </a:solidFill>
              </a:rPr>
              <a:t>Quantify the problem:</a:t>
            </a:r>
          </a:p>
          <a:p>
            <a:pPr marL="0" indent="0">
              <a:buNone/>
            </a:pPr>
            <a:endParaRPr lang="en-GB" dirty="0"/>
          </a:p>
          <a:p>
            <a:pPr marL="0" indent="0">
              <a:buNone/>
            </a:pPr>
            <a:endParaRPr lang="en-GB" dirty="0"/>
          </a:p>
        </p:txBody>
      </p:sp>
      <p:sp>
        <p:nvSpPr>
          <p:cNvPr id="2" name="TextBox 1">
            <a:extLst>
              <a:ext uri="{FF2B5EF4-FFF2-40B4-BE49-F238E27FC236}">
                <a16:creationId xmlns:a16="http://schemas.microsoft.com/office/drawing/2014/main" id="{25C844A3-F1AE-DA6E-A8B0-5D5498175A01}"/>
              </a:ext>
            </a:extLst>
          </p:cNvPr>
          <p:cNvSpPr txBox="1"/>
          <p:nvPr/>
        </p:nvSpPr>
        <p:spPr>
          <a:xfrm>
            <a:off x="560832" y="935755"/>
            <a:ext cx="5915025" cy="1754326"/>
          </a:xfrm>
          <a:prstGeom prst="rect">
            <a:avLst/>
          </a:prstGeom>
          <a:noFill/>
        </p:spPr>
        <p:txBody>
          <a:bodyPr wrap="square" rtlCol="0">
            <a:spAutoFit/>
          </a:bodyPr>
          <a:lstStyle/>
          <a:p>
            <a:r>
              <a:rPr lang="en-GB" dirty="0"/>
              <a:t>Once you have engaged your stakeholders, the first step is to really understand the issue or problem that you’re trying to address.  A good way of doing this is with an A3 Thinking workshop to explore the problem with your team or colleagues. The aim is to succinctly describe the problem and identify some ways in which this problem can be quantified</a:t>
            </a:r>
          </a:p>
        </p:txBody>
      </p:sp>
      <p:sp>
        <p:nvSpPr>
          <p:cNvPr id="3" name="Content Placeholder 2">
            <a:extLst>
              <a:ext uri="{FF2B5EF4-FFF2-40B4-BE49-F238E27FC236}">
                <a16:creationId xmlns:a16="http://schemas.microsoft.com/office/drawing/2014/main" id="{21F16380-3EA3-C04E-98C8-527F6C1F4FD8}"/>
              </a:ext>
            </a:extLst>
          </p:cNvPr>
          <p:cNvSpPr txBox="1">
            <a:spLocks/>
          </p:cNvSpPr>
          <p:nvPr/>
        </p:nvSpPr>
        <p:spPr>
          <a:xfrm>
            <a:off x="560832" y="2979451"/>
            <a:ext cx="5915025" cy="2871978"/>
          </a:xfrm>
          <a:prstGeom prst="rect">
            <a:avLst/>
          </a:prstGeom>
          <a:solidFill>
            <a:srgbClr val="0072C6">
              <a:alpha val="20000"/>
            </a:srgbClr>
          </a:solidFill>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lt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lt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lt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9pPr>
          </a:lstStyle>
          <a:p>
            <a:pPr marL="0" indent="0">
              <a:buFont typeface="Arial" panose="020B0604020202020204" pitchFamily="34" charset="0"/>
              <a:buNone/>
            </a:pPr>
            <a:r>
              <a:rPr lang="en-GB" dirty="0">
                <a:solidFill>
                  <a:schemeClr val="tx1"/>
                </a:solidFill>
              </a:rPr>
              <a:t>Describe the issue or problem:</a:t>
            </a:r>
          </a:p>
          <a:p>
            <a:pPr marL="0" indent="0">
              <a:buFont typeface="Arial" panose="020B0604020202020204" pitchFamily="34" charset="0"/>
              <a:buNone/>
            </a:pPr>
            <a:endParaRPr lang="en-GB" dirty="0">
              <a:solidFill>
                <a:schemeClr val="tx1"/>
              </a:solidFill>
            </a:endParaRPr>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p:txBody>
      </p:sp>
      <p:pic>
        <p:nvPicPr>
          <p:cNvPr id="5" name="Picture 4" descr="A close-up of a logo">
            <a:extLst>
              <a:ext uri="{FF2B5EF4-FFF2-40B4-BE49-F238E27FC236}">
                <a16:creationId xmlns:a16="http://schemas.microsoft.com/office/drawing/2014/main" id="{A4A601F6-D665-9255-0D9B-BB740787D1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4902" y="123748"/>
            <a:ext cx="2157988" cy="522638"/>
          </a:xfrm>
          <a:prstGeom prst="rect">
            <a:avLst/>
          </a:prstGeom>
        </p:spPr>
      </p:pic>
    </p:spTree>
    <p:extLst>
      <p:ext uri="{BB962C8B-B14F-4D97-AF65-F5344CB8AC3E}">
        <p14:creationId xmlns:p14="http://schemas.microsoft.com/office/powerpoint/2010/main" val="3870411351"/>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36880-EC12-BF21-66F9-96CACA9DCCEE}"/>
              </a:ext>
            </a:extLst>
          </p:cNvPr>
          <p:cNvSpPr>
            <a:spLocks noGrp="1"/>
          </p:cNvSpPr>
          <p:nvPr>
            <p:ph type="title"/>
          </p:nvPr>
        </p:nvSpPr>
        <p:spPr>
          <a:xfrm>
            <a:off x="471488" y="527405"/>
            <a:ext cx="5915025" cy="984403"/>
          </a:xfrm>
        </p:spPr>
        <p:txBody>
          <a:bodyPr/>
          <a:lstStyle/>
          <a:p>
            <a:r>
              <a:rPr lang="en-GB" dirty="0"/>
              <a:t>SMART Aim</a:t>
            </a:r>
          </a:p>
        </p:txBody>
      </p:sp>
      <p:pic>
        <p:nvPicPr>
          <p:cNvPr id="4" name="Picture 3" descr="A close-up of a logo">
            <a:extLst>
              <a:ext uri="{FF2B5EF4-FFF2-40B4-BE49-F238E27FC236}">
                <a16:creationId xmlns:a16="http://schemas.microsoft.com/office/drawing/2014/main" id="{DBD23E18-ABEC-5485-F7E1-1432F2159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4902" y="123748"/>
            <a:ext cx="2157988" cy="522638"/>
          </a:xfrm>
          <a:prstGeom prst="rect">
            <a:avLst/>
          </a:prstGeom>
        </p:spPr>
      </p:pic>
      <p:sp>
        <p:nvSpPr>
          <p:cNvPr id="5" name="Content Placeholder 2">
            <a:extLst>
              <a:ext uri="{FF2B5EF4-FFF2-40B4-BE49-F238E27FC236}">
                <a16:creationId xmlns:a16="http://schemas.microsoft.com/office/drawing/2014/main" id="{C990362F-8992-FF7C-CDC5-2E9230C45E69}"/>
              </a:ext>
            </a:extLst>
          </p:cNvPr>
          <p:cNvSpPr>
            <a:spLocks noGrp="1"/>
          </p:cNvSpPr>
          <p:nvPr>
            <p:ph idx="1"/>
          </p:nvPr>
        </p:nvSpPr>
        <p:spPr>
          <a:xfrm>
            <a:off x="471487" y="5531834"/>
            <a:ext cx="5915025" cy="3368326"/>
          </a:xfrm>
          <a:solidFill>
            <a:srgbClr val="2C2F88">
              <a:alpha val="18000"/>
            </a:srgbClr>
          </a:solidFill>
        </p:spPr>
        <p:style>
          <a:lnRef idx="2">
            <a:schemeClr val="accent5">
              <a:shade val="50000"/>
            </a:schemeClr>
          </a:lnRef>
          <a:fillRef idx="1">
            <a:schemeClr val="accent5"/>
          </a:fillRef>
          <a:effectRef idx="0">
            <a:schemeClr val="accent5"/>
          </a:effectRef>
          <a:fontRef idx="minor">
            <a:schemeClr val="lt1"/>
          </a:fontRef>
        </p:style>
        <p:txBody>
          <a:bodyPr/>
          <a:lstStyle/>
          <a:p>
            <a:pPr marL="0" indent="0">
              <a:buNone/>
            </a:pPr>
            <a:r>
              <a:rPr lang="en-GB" dirty="0">
                <a:solidFill>
                  <a:schemeClr val="tx1"/>
                </a:solidFill>
              </a:rPr>
              <a:t>The Aim of this project is:</a:t>
            </a:r>
          </a:p>
          <a:p>
            <a:pPr marL="0" indent="0">
              <a:buNone/>
            </a:pPr>
            <a:endParaRPr lang="en-GB" dirty="0"/>
          </a:p>
          <a:p>
            <a:pPr marL="0" indent="0">
              <a:buNone/>
            </a:pPr>
            <a:endParaRPr lang="en-GB" dirty="0"/>
          </a:p>
        </p:txBody>
      </p:sp>
      <p:sp>
        <p:nvSpPr>
          <p:cNvPr id="6" name="TextBox 5">
            <a:extLst>
              <a:ext uri="{FF2B5EF4-FFF2-40B4-BE49-F238E27FC236}">
                <a16:creationId xmlns:a16="http://schemas.microsoft.com/office/drawing/2014/main" id="{3326EE05-F8CA-A364-9A24-1A16F4E11B47}"/>
              </a:ext>
            </a:extLst>
          </p:cNvPr>
          <p:cNvSpPr txBox="1"/>
          <p:nvPr/>
        </p:nvSpPr>
        <p:spPr>
          <a:xfrm>
            <a:off x="471487" y="1428560"/>
            <a:ext cx="5915025" cy="2308324"/>
          </a:xfrm>
          <a:prstGeom prst="rect">
            <a:avLst/>
          </a:prstGeom>
          <a:noFill/>
        </p:spPr>
        <p:txBody>
          <a:bodyPr wrap="square" rtlCol="0">
            <a:spAutoFit/>
          </a:bodyPr>
          <a:lstStyle/>
          <a:p>
            <a:r>
              <a:rPr lang="en-GB" dirty="0"/>
              <a:t>Step two is to define what you want the project to achieve. Set a SMART aim for your project</a:t>
            </a:r>
          </a:p>
          <a:p>
            <a:endParaRPr lang="en-GB" dirty="0"/>
          </a:p>
          <a:p>
            <a:r>
              <a:rPr lang="en-GB" dirty="0"/>
              <a:t>Specific</a:t>
            </a:r>
          </a:p>
          <a:p>
            <a:r>
              <a:rPr lang="en-GB" dirty="0"/>
              <a:t>Measurable </a:t>
            </a:r>
          </a:p>
          <a:p>
            <a:r>
              <a:rPr lang="en-GB" dirty="0"/>
              <a:t>Achievable</a:t>
            </a:r>
          </a:p>
          <a:p>
            <a:r>
              <a:rPr lang="en-GB" dirty="0"/>
              <a:t>Realistic </a:t>
            </a:r>
          </a:p>
          <a:p>
            <a:r>
              <a:rPr lang="en-GB" dirty="0"/>
              <a:t>Timebound</a:t>
            </a:r>
          </a:p>
        </p:txBody>
      </p:sp>
      <p:sp>
        <p:nvSpPr>
          <p:cNvPr id="3" name="TextBox 2">
            <a:extLst>
              <a:ext uri="{FF2B5EF4-FFF2-40B4-BE49-F238E27FC236}">
                <a16:creationId xmlns:a16="http://schemas.microsoft.com/office/drawing/2014/main" id="{F86548FE-C603-5F3C-3C8F-C40AE20ABD00}"/>
              </a:ext>
            </a:extLst>
          </p:cNvPr>
          <p:cNvSpPr txBox="1"/>
          <p:nvPr/>
        </p:nvSpPr>
        <p:spPr>
          <a:xfrm>
            <a:off x="471487" y="4172694"/>
            <a:ext cx="5915025" cy="923330"/>
          </a:xfrm>
          <a:prstGeom prst="rect">
            <a:avLst/>
          </a:prstGeom>
          <a:noFill/>
        </p:spPr>
        <p:txBody>
          <a:bodyPr wrap="square" rtlCol="0">
            <a:spAutoFit/>
          </a:bodyPr>
          <a:lstStyle/>
          <a:p>
            <a:r>
              <a:rPr lang="en-GB" dirty="0"/>
              <a:t>Create a SMART aim for your project – keep it succinct as it should be a short statement about what your project aims to do and by when</a:t>
            </a:r>
          </a:p>
        </p:txBody>
      </p:sp>
    </p:spTree>
    <p:extLst>
      <p:ext uri="{BB962C8B-B14F-4D97-AF65-F5344CB8AC3E}">
        <p14:creationId xmlns:p14="http://schemas.microsoft.com/office/powerpoint/2010/main" val="2524003438"/>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805F21-67E3-42F5-E7E5-9D2FAB7CC3DD}"/>
              </a:ext>
            </a:extLst>
          </p:cNvPr>
          <p:cNvSpPr>
            <a:spLocks noGrp="1"/>
          </p:cNvSpPr>
          <p:nvPr>
            <p:ph idx="1"/>
          </p:nvPr>
        </p:nvSpPr>
        <p:spPr>
          <a:xfrm>
            <a:off x="444212" y="2926080"/>
            <a:ext cx="5915025" cy="6347600"/>
          </a:xfrm>
          <a:solidFill>
            <a:srgbClr val="C10071">
              <a:alpha val="19000"/>
            </a:srgbClr>
          </a:solidFill>
        </p:spPr>
        <p:style>
          <a:lnRef idx="2">
            <a:schemeClr val="accent5">
              <a:shade val="50000"/>
            </a:schemeClr>
          </a:lnRef>
          <a:fillRef idx="1">
            <a:schemeClr val="accent5"/>
          </a:fillRef>
          <a:effectRef idx="0">
            <a:schemeClr val="accent5"/>
          </a:effectRef>
          <a:fontRef idx="minor">
            <a:schemeClr val="lt1"/>
          </a:fontRef>
        </p:style>
        <p:txBody>
          <a:bodyPr/>
          <a:lstStyle/>
          <a:p>
            <a:pPr marL="0" indent="0">
              <a:buNone/>
            </a:pPr>
            <a:endParaRPr lang="en-GB" dirty="0">
              <a:solidFill>
                <a:schemeClr val="tx1"/>
              </a:solidFill>
            </a:endParaRPr>
          </a:p>
          <a:p>
            <a:pPr marL="0" indent="0">
              <a:buNone/>
            </a:pPr>
            <a:endParaRPr lang="en-GB" dirty="0"/>
          </a:p>
          <a:p>
            <a:pPr marL="0" indent="0">
              <a:buNone/>
            </a:pPr>
            <a:endParaRPr lang="en-GB" dirty="0"/>
          </a:p>
        </p:txBody>
      </p:sp>
      <p:sp>
        <p:nvSpPr>
          <p:cNvPr id="2" name="Title 1">
            <a:extLst>
              <a:ext uri="{FF2B5EF4-FFF2-40B4-BE49-F238E27FC236}">
                <a16:creationId xmlns:a16="http://schemas.microsoft.com/office/drawing/2014/main" id="{A7749019-43AE-08F8-92D7-6D42663A6968}"/>
              </a:ext>
            </a:extLst>
          </p:cNvPr>
          <p:cNvSpPr>
            <a:spLocks noGrp="1"/>
          </p:cNvSpPr>
          <p:nvPr>
            <p:ph type="title"/>
          </p:nvPr>
        </p:nvSpPr>
        <p:spPr>
          <a:xfrm>
            <a:off x="444212" y="471987"/>
            <a:ext cx="5915025" cy="739333"/>
          </a:xfrm>
        </p:spPr>
        <p:txBody>
          <a:bodyPr/>
          <a:lstStyle/>
          <a:p>
            <a:r>
              <a:rPr lang="en-GB" dirty="0"/>
              <a:t>Root Cause Analysis</a:t>
            </a:r>
          </a:p>
        </p:txBody>
      </p:sp>
      <p:sp>
        <p:nvSpPr>
          <p:cNvPr id="4" name="TextBox 3">
            <a:extLst>
              <a:ext uri="{FF2B5EF4-FFF2-40B4-BE49-F238E27FC236}">
                <a16:creationId xmlns:a16="http://schemas.microsoft.com/office/drawing/2014/main" id="{1CE29C23-7EAB-90E3-A8B1-4655CE26E058}"/>
              </a:ext>
            </a:extLst>
          </p:cNvPr>
          <p:cNvSpPr txBox="1"/>
          <p:nvPr/>
        </p:nvSpPr>
        <p:spPr>
          <a:xfrm>
            <a:off x="444211" y="1330036"/>
            <a:ext cx="5915025" cy="1477328"/>
          </a:xfrm>
          <a:prstGeom prst="rect">
            <a:avLst/>
          </a:prstGeom>
          <a:noFill/>
        </p:spPr>
        <p:txBody>
          <a:bodyPr wrap="square" rtlCol="0">
            <a:spAutoFit/>
          </a:bodyPr>
          <a:lstStyle/>
          <a:p>
            <a:r>
              <a:rPr lang="en-GB" dirty="0"/>
              <a:t>What explorations have you been able to do around root cause analysis?  Did you do a fishbone, 5 whys or something else to fully understand the problem or issue you are facing</a:t>
            </a:r>
          </a:p>
          <a:p>
            <a:endParaRPr lang="en-GB" dirty="0"/>
          </a:p>
          <a:p>
            <a:r>
              <a:rPr lang="en-GB" dirty="0"/>
              <a:t>Write up your findings here</a:t>
            </a:r>
          </a:p>
        </p:txBody>
      </p:sp>
    </p:spTree>
    <p:extLst>
      <p:ext uri="{BB962C8B-B14F-4D97-AF65-F5344CB8AC3E}">
        <p14:creationId xmlns:p14="http://schemas.microsoft.com/office/powerpoint/2010/main" val="3310184618"/>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D30A9-1C67-D620-EC5D-8F2DBB7CB444}"/>
              </a:ext>
            </a:extLst>
          </p:cNvPr>
          <p:cNvSpPr>
            <a:spLocks noGrp="1"/>
          </p:cNvSpPr>
          <p:nvPr>
            <p:ph type="title"/>
          </p:nvPr>
        </p:nvSpPr>
        <p:spPr>
          <a:xfrm>
            <a:off x="444212" y="471987"/>
            <a:ext cx="5915025" cy="739333"/>
          </a:xfrm>
        </p:spPr>
        <p:txBody>
          <a:bodyPr/>
          <a:lstStyle/>
          <a:p>
            <a:r>
              <a:rPr lang="en-GB" dirty="0"/>
              <a:t>Change Ideas</a:t>
            </a:r>
          </a:p>
        </p:txBody>
      </p:sp>
      <p:sp>
        <p:nvSpPr>
          <p:cNvPr id="6" name="TextBox 5">
            <a:extLst>
              <a:ext uri="{FF2B5EF4-FFF2-40B4-BE49-F238E27FC236}">
                <a16:creationId xmlns:a16="http://schemas.microsoft.com/office/drawing/2014/main" id="{61EE8A98-0C8C-9B9E-D9CC-2953D8D594FB}"/>
              </a:ext>
            </a:extLst>
          </p:cNvPr>
          <p:cNvSpPr txBox="1"/>
          <p:nvPr/>
        </p:nvSpPr>
        <p:spPr>
          <a:xfrm>
            <a:off x="444211" y="1330036"/>
            <a:ext cx="5915025" cy="923330"/>
          </a:xfrm>
          <a:prstGeom prst="rect">
            <a:avLst/>
          </a:prstGeom>
          <a:noFill/>
        </p:spPr>
        <p:txBody>
          <a:bodyPr wrap="square" rtlCol="0">
            <a:spAutoFit/>
          </a:bodyPr>
          <a:lstStyle/>
          <a:p>
            <a:r>
              <a:rPr lang="en-GB" dirty="0"/>
              <a:t>It is likely that your workshops and meetings have generated a lot of discussion and ideas for change.  Use this page to collect all the ideas that have been mentioned</a:t>
            </a:r>
          </a:p>
        </p:txBody>
      </p:sp>
      <p:sp>
        <p:nvSpPr>
          <p:cNvPr id="7" name="Content Placeholder 2">
            <a:extLst>
              <a:ext uri="{FF2B5EF4-FFF2-40B4-BE49-F238E27FC236}">
                <a16:creationId xmlns:a16="http://schemas.microsoft.com/office/drawing/2014/main" id="{AD8F2CFF-E096-749A-E6A8-63B7D7A14C49}"/>
              </a:ext>
            </a:extLst>
          </p:cNvPr>
          <p:cNvSpPr>
            <a:spLocks noGrp="1"/>
          </p:cNvSpPr>
          <p:nvPr>
            <p:ph idx="1"/>
          </p:nvPr>
        </p:nvSpPr>
        <p:spPr>
          <a:xfrm>
            <a:off x="444212" y="2372082"/>
            <a:ext cx="5915025" cy="6901598"/>
          </a:xfrm>
          <a:solidFill>
            <a:srgbClr val="009E49">
              <a:alpha val="13725"/>
            </a:srgbClr>
          </a:solidFill>
        </p:spPr>
        <p:style>
          <a:lnRef idx="2">
            <a:schemeClr val="accent5">
              <a:shade val="50000"/>
            </a:schemeClr>
          </a:lnRef>
          <a:fillRef idx="1">
            <a:schemeClr val="accent5"/>
          </a:fillRef>
          <a:effectRef idx="0">
            <a:schemeClr val="accent5"/>
          </a:effectRef>
          <a:fontRef idx="minor">
            <a:schemeClr val="lt1"/>
          </a:fontRef>
        </p:style>
        <p:txBody>
          <a:bodyPr/>
          <a:lstStyle/>
          <a:p>
            <a:pPr marL="0" indent="0">
              <a:buNone/>
            </a:pPr>
            <a:endParaRPr lang="en-GB" dirty="0">
              <a:solidFill>
                <a:schemeClr val="tx1"/>
              </a:solidFill>
            </a:endParaRP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406128613"/>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1C2D5-6A28-5678-FA09-82C3D59B3DFF}"/>
              </a:ext>
            </a:extLst>
          </p:cNvPr>
          <p:cNvSpPr>
            <a:spLocks noGrp="1"/>
          </p:cNvSpPr>
          <p:nvPr>
            <p:ph type="title"/>
          </p:nvPr>
        </p:nvSpPr>
        <p:spPr>
          <a:xfrm>
            <a:off x="471488" y="527405"/>
            <a:ext cx="5915025" cy="775413"/>
          </a:xfrm>
        </p:spPr>
        <p:txBody>
          <a:bodyPr>
            <a:normAutofit/>
          </a:bodyPr>
          <a:lstStyle/>
          <a:p>
            <a:r>
              <a:rPr lang="en-GB" dirty="0"/>
              <a:t>Data and Measurement</a:t>
            </a:r>
          </a:p>
        </p:txBody>
      </p:sp>
      <p:sp>
        <p:nvSpPr>
          <p:cNvPr id="4" name="Slide Number Placeholder 3">
            <a:extLst>
              <a:ext uri="{FF2B5EF4-FFF2-40B4-BE49-F238E27FC236}">
                <a16:creationId xmlns:a16="http://schemas.microsoft.com/office/drawing/2014/main" id="{19C414CF-17BF-C4FE-0C88-D5725096F28F}"/>
              </a:ext>
            </a:extLst>
          </p:cNvPr>
          <p:cNvSpPr>
            <a:spLocks noGrp="1"/>
          </p:cNvSpPr>
          <p:nvPr>
            <p:ph type="sldNum" sz="quarter" idx="12"/>
          </p:nvPr>
        </p:nvSpPr>
        <p:spPr/>
        <p:txBody>
          <a:bodyPr/>
          <a:lstStyle/>
          <a:p>
            <a:fld id="{8C2D2256-61B5-3F4F-BC5F-2E9C0730E982}" type="slidenum">
              <a:rPr lang="en-GB" smtClean="0"/>
              <a:pPr/>
              <a:t>9</a:t>
            </a:fld>
            <a:endParaRPr lang="en-GB"/>
          </a:p>
        </p:txBody>
      </p:sp>
      <p:sp>
        <p:nvSpPr>
          <p:cNvPr id="5" name="Content Placeholder 4">
            <a:extLst>
              <a:ext uri="{FF2B5EF4-FFF2-40B4-BE49-F238E27FC236}">
                <a16:creationId xmlns:a16="http://schemas.microsoft.com/office/drawing/2014/main" id="{8216EFC8-7613-D062-C739-7722826002D4}"/>
              </a:ext>
            </a:extLst>
          </p:cNvPr>
          <p:cNvSpPr>
            <a:spLocks noGrp="1"/>
          </p:cNvSpPr>
          <p:nvPr>
            <p:ph idx="1"/>
          </p:nvPr>
        </p:nvSpPr>
        <p:spPr>
          <a:xfrm>
            <a:off x="481729" y="1302818"/>
            <a:ext cx="5915025" cy="1958272"/>
          </a:xfrm>
        </p:spPr>
        <p:txBody>
          <a:bodyPr/>
          <a:lstStyle/>
          <a:p>
            <a:pPr marL="0" indent="0">
              <a:buNone/>
            </a:pPr>
            <a:r>
              <a:rPr lang="en-GB" sz="1800" dirty="0"/>
              <a:t>In order to tell whether your change is having an impact you will have to measure for improvement.  Make sure your measures are relevant to the project, it sounds obvious, but do choose data sets that relate to the improvement you are expecting to see.  Don’t forget to record your baseline measurements first</a:t>
            </a:r>
          </a:p>
          <a:p>
            <a:pPr marL="0" indent="0">
              <a:buNone/>
            </a:pPr>
            <a:r>
              <a:rPr lang="en-GB" sz="1800" dirty="0"/>
              <a:t>This table can help you think about and collate your data</a:t>
            </a:r>
          </a:p>
          <a:p>
            <a:pPr marL="0" indent="0">
              <a:buNone/>
            </a:pPr>
            <a:endParaRPr lang="en-GB" dirty="0"/>
          </a:p>
        </p:txBody>
      </p:sp>
      <p:graphicFrame>
        <p:nvGraphicFramePr>
          <p:cNvPr id="6" name="Table 6">
            <a:extLst>
              <a:ext uri="{FF2B5EF4-FFF2-40B4-BE49-F238E27FC236}">
                <a16:creationId xmlns:a16="http://schemas.microsoft.com/office/drawing/2014/main" id="{CA694B24-B136-1991-CB6B-68C7C9E862FD}"/>
              </a:ext>
            </a:extLst>
          </p:cNvPr>
          <p:cNvGraphicFramePr>
            <a:graphicFrameLocks noGrp="1"/>
          </p:cNvGraphicFramePr>
          <p:nvPr>
            <p:extLst>
              <p:ext uri="{D42A27DB-BD31-4B8C-83A1-F6EECF244321}">
                <p14:modId xmlns:p14="http://schemas.microsoft.com/office/powerpoint/2010/main" val="240083190"/>
              </p:ext>
            </p:extLst>
          </p:nvPr>
        </p:nvGraphicFramePr>
        <p:xfrm>
          <a:off x="582627" y="3429000"/>
          <a:ext cx="5803888" cy="6119603"/>
        </p:xfrm>
        <a:graphic>
          <a:graphicData uri="http://schemas.openxmlformats.org/drawingml/2006/table">
            <a:tbl>
              <a:tblPr firstRow="1" bandRow="1">
                <a:tableStyleId>{E8B1032C-EA38-4F05-BA0D-38AFFFC7BED3}</a:tableStyleId>
              </a:tblPr>
              <a:tblGrid>
                <a:gridCol w="1450972">
                  <a:extLst>
                    <a:ext uri="{9D8B030D-6E8A-4147-A177-3AD203B41FA5}">
                      <a16:colId xmlns:a16="http://schemas.microsoft.com/office/drawing/2014/main" val="2453293835"/>
                    </a:ext>
                  </a:extLst>
                </a:gridCol>
                <a:gridCol w="1450972">
                  <a:extLst>
                    <a:ext uri="{9D8B030D-6E8A-4147-A177-3AD203B41FA5}">
                      <a16:colId xmlns:a16="http://schemas.microsoft.com/office/drawing/2014/main" val="370645428"/>
                    </a:ext>
                  </a:extLst>
                </a:gridCol>
                <a:gridCol w="1450972">
                  <a:extLst>
                    <a:ext uri="{9D8B030D-6E8A-4147-A177-3AD203B41FA5}">
                      <a16:colId xmlns:a16="http://schemas.microsoft.com/office/drawing/2014/main" val="2787819775"/>
                    </a:ext>
                  </a:extLst>
                </a:gridCol>
                <a:gridCol w="1450972">
                  <a:extLst>
                    <a:ext uri="{9D8B030D-6E8A-4147-A177-3AD203B41FA5}">
                      <a16:colId xmlns:a16="http://schemas.microsoft.com/office/drawing/2014/main" val="2220488020"/>
                    </a:ext>
                  </a:extLst>
                </a:gridCol>
              </a:tblGrid>
              <a:tr h="631422">
                <a:tc>
                  <a:txBody>
                    <a:bodyPr/>
                    <a:lstStyle/>
                    <a:p>
                      <a:endParaRPr lang="en-GB" dirty="0"/>
                    </a:p>
                  </a:txBody>
                  <a:tcPr/>
                </a:tc>
                <a:tc>
                  <a:txBody>
                    <a:bodyPr/>
                    <a:lstStyle/>
                    <a:p>
                      <a:r>
                        <a:rPr lang="en-GB" dirty="0"/>
                        <a:t>Measure 1</a:t>
                      </a:r>
                    </a:p>
                  </a:txBody>
                  <a:tcPr/>
                </a:tc>
                <a:tc>
                  <a:txBody>
                    <a:bodyPr/>
                    <a:lstStyle/>
                    <a:p>
                      <a:r>
                        <a:rPr lang="en-GB" dirty="0"/>
                        <a:t>Measure 2</a:t>
                      </a:r>
                    </a:p>
                  </a:txBody>
                  <a:tcPr/>
                </a:tc>
                <a:tc>
                  <a:txBody>
                    <a:bodyPr/>
                    <a:lstStyle/>
                    <a:p>
                      <a:r>
                        <a:rPr lang="en-GB" dirty="0"/>
                        <a:t>Measure 3</a:t>
                      </a:r>
                    </a:p>
                  </a:txBody>
                  <a:tcPr/>
                </a:tc>
                <a:extLst>
                  <a:ext uri="{0D108BD9-81ED-4DB2-BD59-A6C34878D82A}">
                    <a16:rowId xmlns:a16="http://schemas.microsoft.com/office/drawing/2014/main" val="1312659568"/>
                  </a:ext>
                </a:extLst>
              </a:tr>
              <a:tr h="856312">
                <a:tc>
                  <a:txBody>
                    <a:bodyPr/>
                    <a:lstStyle/>
                    <a:p>
                      <a:r>
                        <a:rPr lang="en-GB" dirty="0"/>
                        <a:t>What is being measured?</a:t>
                      </a:r>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126071499"/>
                  </a:ext>
                </a:extLst>
              </a:tr>
              <a:tr h="1206621">
                <a:tc>
                  <a:txBody>
                    <a:bodyPr/>
                    <a:lstStyle/>
                    <a:p>
                      <a:r>
                        <a:rPr lang="en-GB" dirty="0"/>
                        <a:t>Have you established a baseline?</a:t>
                      </a:r>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584978756"/>
                  </a:ext>
                </a:extLst>
              </a:tr>
              <a:tr h="856312">
                <a:tc>
                  <a:txBody>
                    <a:bodyPr/>
                    <a:lstStyle/>
                    <a:p>
                      <a:r>
                        <a:rPr lang="en-GB" dirty="0"/>
                        <a:t>How often will you collect data?</a:t>
                      </a:r>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70813195"/>
                  </a:ext>
                </a:extLst>
              </a:tr>
              <a:tr h="856312">
                <a:tc>
                  <a:txBody>
                    <a:bodyPr/>
                    <a:lstStyle/>
                    <a:p>
                      <a:r>
                        <a:rPr lang="en-GB" dirty="0"/>
                        <a:t>Who will collect the data</a:t>
                      </a:r>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517537532"/>
                  </a:ext>
                </a:extLst>
              </a:tr>
              <a:tr h="856312">
                <a:tc>
                  <a:txBody>
                    <a:bodyPr/>
                    <a:lstStyle/>
                    <a:p>
                      <a:r>
                        <a:rPr lang="en-GB" dirty="0"/>
                        <a:t>What will this data tell you?</a:t>
                      </a:r>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664594279"/>
                  </a:ext>
                </a:extLst>
              </a:tr>
              <a:tr h="856312">
                <a:tc>
                  <a:txBody>
                    <a:bodyPr/>
                    <a:lstStyle/>
                    <a:p>
                      <a:r>
                        <a:rPr lang="en-GB" dirty="0"/>
                        <a:t>Is it Qualitive or Quantative?</a:t>
                      </a:r>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116965896"/>
                  </a:ext>
                </a:extLst>
              </a:tr>
            </a:tbl>
          </a:graphicData>
        </a:graphic>
      </p:graphicFrame>
    </p:spTree>
    <p:extLst>
      <p:ext uri="{BB962C8B-B14F-4D97-AF65-F5344CB8AC3E}">
        <p14:creationId xmlns:p14="http://schemas.microsoft.com/office/powerpoint/2010/main" val="2992794154"/>
      </p:ext>
    </p:extLst>
  </p:cSld>
  <p:clrMapOvr>
    <a:masterClrMapping/>
  </p:clrMapOvr>
  <mc:AlternateContent xmlns:mc="http://schemas.openxmlformats.org/markup-compatibility/2006">
    <mc:Choice xmlns:p15="http://schemas.microsoft.com/office/powerpoint/2012/main" Requires="p15">
      <p:transition>
        <p15:prstTrans prst="pageCurlDouble"/>
      </p:transition>
    </mc:Choice>
    <mc:Fallback>
      <p:transition>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1277</TotalTime>
  <Words>937</Words>
  <Application>Microsoft Office PowerPoint</Application>
  <PresentationFormat>A4 Paper (210x297 mm)</PresentationFormat>
  <Paragraphs>111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What is the workbook?</vt:lpstr>
      <vt:lpstr>Stakeholders</vt:lpstr>
      <vt:lpstr>A3 Thinking</vt:lpstr>
      <vt:lpstr>PowerPoint Presentation</vt:lpstr>
      <vt:lpstr>SMART Aim</vt:lpstr>
      <vt:lpstr>Root Cause Analysis</vt:lpstr>
      <vt:lpstr>Change Ideas</vt:lpstr>
      <vt:lpstr>Data and Measurement</vt:lpstr>
      <vt:lpstr>PDSA Cycles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WHITE, Sarah (NHS BATH AND NORTH EAST SOMERSET, SWINDON AND WILTSHIRE ICB - 92G)</dc:creator>
  <cp:lastModifiedBy>WHITE, Sarah (NHS BATH AND NORTH EAST SOMERSET, SWINDON AND WILTSHIRE ICB - 92G)</cp:lastModifiedBy>
  <cp:revision>12</cp:revision>
  <dcterms:created xsi:type="dcterms:W3CDTF">2023-07-03T12:15:05Z</dcterms:created>
  <dcterms:modified xsi:type="dcterms:W3CDTF">2023-07-14T09:10:09Z</dcterms:modified>
</cp:coreProperties>
</file>