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303" r:id="rId3"/>
    <p:sldId id="263" r:id="rId4"/>
    <p:sldId id="320" r:id="rId5"/>
    <p:sldId id="264" r:id="rId6"/>
    <p:sldId id="309" r:id="rId7"/>
    <p:sldId id="321" r:id="rId8"/>
    <p:sldId id="265" r:id="rId9"/>
    <p:sldId id="319" r:id="rId10"/>
    <p:sldId id="266" r:id="rId11"/>
    <p:sldId id="323" r:id="rId12"/>
    <p:sldId id="324" r:id="rId13"/>
    <p:sldId id="270" r:id="rId14"/>
    <p:sldId id="326" r:id="rId15"/>
    <p:sldId id="325" r:id="rId16"/>
    <p:sldId id="313" r:id="rId17"/>
    <p:sldId id="327" r:id="rId18"/>
    <p:sldId id="328" r:id="rId19"/>
    <p:sldId id="277" r:id="rId20"/>
    <p:sldId id="329" r:id="rId21"/>
    <p:sldId id="330" r:id="rId22"/>
    <p:sldId id="282" r:id="rId23"/>
    <p:sldId id="283" r:id="rId24"/>
    <p:sldId id="331" r:id="rId25"/>
    <p:sldId id="285" r:id="rId26"/>
    <p:sldId id="288" r:id="rId27"/>
    <p:sldId id="289" r:id="rId28"/>
    <p:sldId id="332" r:id="rId29"/>
    <p:sldId id="293" r:id="rId30"/>
    <p:sldId id="304" r:id="rId31"/>
    <p:sldId id="333" r:id="rId32"/>
    <p:sldId id="317" r:id="rId33"/>
    <p:sldId id="334" r:id="rId34"/>
    <p:sldId id="318" r:id="rId35"/>
  </p:sldIdLst>
  <p:sldSz cx="18288000" cy="10287000"/>
  <p:notesSz cx="6858000" cy="9144000"/>
  <p:embeddedFontLst>
    <p:embeddedFont>
      <p:font typeface="Arial" panose="020B0604020202020204" pitchFamily="34" charset="0"/>
      <p:regular r:id="rId37"/>
    </p:embeddedFont>
    <p:embeddedFont>
      <p:font typeface="Calibri" panose="020F0502020204030204" pitchFamily="34" charset="0"/>
      <p:regular r:id="rId38"/>
      <p:bold r:id="rId39"/>
      <p:italic r:id="rId40"/>
      <p:boldItalic r:id="rId41"/>
    </p:embeddedFont>
    <p:embeddedFont>
      <p:font typeface="Cavolini" panose="03000502040302020204" pitchFamily="66" charset="0"/>
      <p:regular r:id="rId42"/>
      <p:bold r:id="rId43"/>
      <p:italic r:id="rId44"/>
      <p:boldItalic r:id="rId45"/>
    </p:embeddedFont>
    <p:embeddedFont>
      <p:font typeface="Clear Sans Regular" panose="020B0604020202020204" charset="0"/>
      <p:regular r:id="rId46"/>
    </p:embeddedFont>
    <p:embeddedFont>
      <p:font typeface="Dreaming Outloud Pro" panose="03050502040302030504" pitchFamily="66" charset="0"/>
      <p:regular r:id="rId47"/>
      <p:italic r:id="rId48"/>
    </p:embeddedFont>
    <p:embeddedFont>
      <p:font typeface="Open Sans" panose="020B0606030504020204" pitchFamily="34" charset="0"/>
      <p:regular r:id="rId49"/>
      <p:bold r:id="rId50"/>
      <p:italic r:id="rId51"/>
      <p:boldItalic r:id="rId52"/>
    </p:embeddedFont>
    <p:embeddedFont>
      <p:font typeface="Open Sans Light" panose="020B0306030504020204" pitchFamily="34" charset="0"/>
      <p:regular r:id="rId53"/>
      <p: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885" autoAdjust="0"/>
  </p:normalViewPr>
  <p:slideViewPr>
    <p:cSldViewPr>
      <p:cViewPr varScale="1">
        <p:scale>
          <a:sx n="38" d="100"/>
          <a:sy n="38" d="100"/>
        </p:scale>
        <p:origin x="102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12632E-2E6B-4D3B-A994-226FAB1F1D24}" type="doc">
      <dgm:prSet loTypeId="urn:microsoft.com/office/officeart/2005/8/layout/arrow2" loCatId="process" qsTypeId="urn:microsoft.com/office/officeart/2005/8/quickstyle/3d3" qsCatId="3D" csTypeId="urn:microsoft.com/office/officeart/2005/8/colors/accent1_2" csCatId="accent1" phldr="1"/>
      <dgm:spPr/>
    </dgm:pt>
    <dgm:pt modelId="{167A966C-CC03-4DDF-B5AF-86173FAC493E}">
      <dgm:prSet/>
      <dgm:spPr/>
      <dgm:t>
        <a:bodyPr/>
        <a:lstStyle/>
        <a:p>
          <a:r>
            <a:rPr lang="en-GB" dirty="0"/>
            <a:t>Understand the problem</a:t>
          </a:r>
        </a:p>
      </dgm:t>
    </dgm:pt>
    <dgm:pt modelId="{9052900F-24BD-4FE3-9160-1CA4F24D08A7}" type="parTrans" cxnId="{DFBBD4D2-5931-460A-B486-FD097D360FBB}">
      <dgm:prSet/>
      <dgm:spPr/>
      <dgm:t>
        <a:bodyPr/>
        <a:lstStyle/>
        <a:p>
          <a:endParaRPr lang="en-GB"/>
        </a:p>
      </dgm:t>
    </dgm:pt>
    <dgm:pt modelId="{D2EADDDB-DEE2-4C53-AC22-5807A507EBE2}" type="sibTrans" cxnId="{DFBBD4D2-5931-460A-B486-FD097D360FBB}">
      <dgm:prSet/>
      <dgm:spPr/>
      <dgm:t>
        <a:bodyPr/>
        <a:lstStyle/>
        <a:p>
          <a:endParaRPr lang="en-GB"/>
        </a:p>
      </dgm:t>
    </dgm:pt>
    <dgm:pt modelId="{521065C1-B267-4D83-A05A-82CEA0EA1FCC}">
      <dgm:prSet/>
      <dgm:spPr/>
      <dgm:t>
        <a:bodyPr/>
        <a:lstStyle/>
        <a:p>
          <a:r>
            <a:rPr lang="en-GB" dirty="0"/>
            <a:t>Design Improvement</a:t>
          </a:r>
        </a:p>
      </dgm:t>
    </dgm:pt>
    <dgm:pt modelId="{7A2F5E7D-A3EA-46C1-A59F-6F1322E3FC10}" type="parTrans" cxnId="{09EDC717-3933-41FF-ACFC-5F46851D5B82}">
      <dgm:prSet/>
      <dgm:spPr/>
      <dgm:t>
        <a:bodyPr/>
        <a:lstStyle/>
        <a:p>
          <a:endParaRPr lang="en-GB"/>
        </a:p>
      </dgm:t>
    </dgm:pt>
    <dgm:pt modelId="{42FED90C-BE5A-4464-8DA2-5ABE474F724F}" type="sibTrans" cxnId="{09EDC717-3933-41FF-ACFC-5F46851D5B82}">
      <dgm:prSet/>
      <dgm:spPr/>
      <dgm:t>
        <a:bodyPr/>
        <a:lstStyle/>
        <a:p>
          <a:endParaRPr lang="en-GB"/>
        </a:p>
      </dgm:t>
    </dgm:pt>
    <dgm:pt modelId="{6657F65B-EACF-4AE7-BF7D-AD8EDA01260F}">
      <dgm:prSet/>
      <dgm:spPr/>
      <dgm:t>
        <a:bodyPr/>
        <a:lstStyle/>
        <a:p>
          <a:r>
            <a:rPr lang="en-GB" dirty="0"/>
            <a:t>Data and Measurement</a:t>
          </a:r>
        </a:p>
      </dgm:t>
    </dgm:pt>
    <dgm:pt modelId="{60BE3988-9618-416A-B655-89C0AC3ABAC6}" type="parTrans" cxnId="{F79F8F56-C66F-42CD-A120-B2893B9B2DC0}">
      <dgm:prSet/>
      <dgm:spPr/>
      <dgm:t>
        <a:bodyPr/>
        <a:lstStyle/>
        <a:p>
          <a:endParaRPr lang="en-GB"/>
        </a:p>
      </dgm:t>
    </dgm:pt>
    <dgm:pt modelId="{BF6C9CCD-E007-462A-BB04-31463A3768F7}" type="sibTrans" cxnId="{F79F8F56-C66F-42CD-A120-B2893B9B2DC0}">
      <dgm:prSet/>
      <dgm:spPr/>
      <dgm:t>
        <a:bodyPr/>
        <a:lstStyle/>
        <a:p>
          <a:endParaRPr lang="en-GB"/>
        </a:p>
      </dgm:t>
    </dgm:pt>
    <dgm:pt modelId="{8D8B4B76-F95C-432E-842E-B35B92B728DA}">
      <dgm:prSet/>
      <dgm:spPr/>
      <dgm:t>
        <a:bodyPr/>
        <a:lstStyle/>
        <a:p>
          <a:r>
            <a:rPr lang="en-GB" dirty="0"/>
            <a:t>Implement Change</a:t>
          </a:r>
        </a:p>
      </dgm:t>
    </dgm:pt>
    <dgm:pt modelId="{762E8A4B-D28D-4381-B965-36915378A24B}" type="parTrans" cxnId="{397F346F-C81B-448D-8F4D-5F28FE446C77}">
      <dgm:prSet/>
      <dgm:spPr/>
      <dgm:t>
        <a:bodyPr/>
        <a:lstStyle/>
        <a:p>
          <a:endParaRPr lang="en-GB"/>
        </a:p>
      </dgm:t>
    </dgm:pt>
    <dgm:pt modelId="{A60B5D02-B9CE-44FC-8EE8-BF50222C17E3}" type="sibTrans" cxnId="{397F346F-C81B-448D-8F4D-5F28FE446C77}">
      <dgm:prSet/>
      <dgm:spPr/>
      <dgm:t>
        <a:bodyPr/>
        <a:lstStyle/>
        <a:p>
          <a:endParaRPr lang="en-GB"/>
        </a:p>
      </dgm:t>
    </dgm:pt>
    <dgm:pt modelId="{B7C3C0CF-5B14-43F8-8F28-44308513DC86}">
      <dgm:prSet/>
      <dgm:spPr/>
      <dgm:t>
        <a:bodyPr/>
        <a:lstStyle/>
        <a:p>
          <a:endParaRPr lang="en-GB" dirty="0"/>
        </a:p>
      </dgm:t>
    </dgm:pt>
    <dgm:pt modelId="{9E9A44AE-BD1A-454B-BAC3-288635B207EB}" type="parTrans" cxnId="{4674CD92-53EC-48F6-AF06-23F6CBA3912E}">
      <dgm:prSet/>
      <dgm:spPr/>
      <dgm:t>
        <a:bodyPr/>
        <a:lstStyle/>
        <a:p>
          <a:endParaRPr lang="en-GB"/>
        </a:p>
      </dgm:t>
    </dgm:pt>
    <dgm:pt modelId="{31D11A9F-45EC-4B2C-A8F5-DB8BA6978123}" type="sibTrans" cxnId="{4674CD92-53EC-48F6-AF06-23F6CBA3912E}">
      <dgm:prSet/>
      <dgm:spPr/>
      <dgm:t>
        <a:bodyPr/>
        <a:lstStyle/>
        <a:p>
          <a:endParaRPr lang="en-GB"/>
        </a:p>
      </dgm:t>
    </dgm:pt>
    <dgm:pt modelId="{8E20BCD5-3D3B-4731-ACFD-A08C40D39A49}">
      <dgm:prSet/>
      <dgm:spPr/>
      <dgm:t>
        <a:bodyPr/>
        <a:lstStyle/>
        <a:p>
          <a:r>
            <a:rPr lang="en-GB" dirty="0"/>
            <a:t>Test Ideas</a:t>
          </a:r>
        </a:p>
      </dgm:t>
    </dgm:pt>
    <dgm:pt modelId="{67073661-7755-40E7-8933-8F18DD3318B8}" type="parTrans" cxnId="{90955688-566F-4AE3-92BC-4B8FB7BC6390}">
      <dgm:prSet/>
      <dgm:spPr/>
      <dgm:t>
        <a:bodyPr/>
        <a:lstStyle/>
        <a:p>
          <a:endParaRPr lang="en-GB"/>
        </a:p>
      </dgm:t>
    </dgm:pt>
    <dgm:pt modelId="{31D0D4D6-B210-4709-B135-B5B54D5F1E4B}" type="sibTrans" cxnId="{90955688-566F-4AE3-92BC-4B8FB7BC6390}">
      <dgm:prSet/>
      <dgm:spPr/>
      <dgm:t>
        <a:bodyPr/>
        <a:lstStyle/>
        <a:p>
          <a:endParaRPr lang="en-GB"/>
        </a:p>
      </dgm:t>
    </dgm:pt>
    <dgm:pt modelId="{A0663C3F-8F78-4B9F-8252-B73DA7AF433F}" type="pres">
      <dgm:prSet presAssocID="{AA12632E-2E6B-4D3B-A994-226FAB1F1D24}" presName="arrowDiagram" presStyleCnt="0">
        <dgm:presLayoutVars>
          <dgm:chMax val="5"/>
          <dgm:dir/>
          <dgm:resizeHandles val="exact"/>
        </dgm:presLayoutVars>
      </dgm:prSet>
      <dgm:spPr/>
    </dgm:pt>
    <dgm:pt modelId="{32481C51-161A-45F7-B2A7-6E861513A46D}" type="pres">
      <dgm:prSet presAssocID="{AA12632E-2E6B-4D3B-A994-226FAB1F1D24}" presName="arrow" presStyleLbl="bgShp" presStyleIdx="0" presStyleCnt="1"/>
      <dgm:spPr/>
    </dgm:pt>
    <dgm:pt modelId="{9DBB11CD-7066-4436-9185-A31644777241}" type="pres">
      <dgm:prSet presAssocID="{AA12632E-2E6B-4D3B-A994-226FAB1F1D24}" presName="arrowDiagram5" presStyleCnt="0"/>
      <dgm:spPr/>
    </dgm:pt>
    <dgm:pt modelId="{29251C78-21DB-4C86-A585-60F1AA1221E3}" type="pres">
      <dgm:prSet presAssocID="{167A966C-CC03-4DDF-B5AF-86173FAC493E}" presName="bullet5a" presStyleLbl="node1" presStyleIdx="0" presStyleCnt="5"/>
      <dgm:spPr/>
    </dgm:pt>
    <dgm:pt modelId="{7175C93D-54BE-4605-9DCA-4E06215A0268}" type="pres">
      <dgm:prSet presAssocID="{167A966C-CC03-4DDF-B5AF-86173FAC493E}" presName="textBox5a" presStyleLbl="revTx" presStyleIdx="0" presStyleCnt="5">
        <dgm:presLayoutVars>
          <dgm:bulletEnabled val="1"/>
        </dgm:presLayoutVars>
      </dgm:prSet>
      <dgm:spPr/>
    </dgm:pt>
    <dgm:pt modelId="{8A7C8C73-1907-455F-BBCE-C83013F0468C}" type="pres">
      <dgm:prSet presAssocID="{521065C1-B267-4D83-A05A-82CEA0EA1FCC}" presName="bullet5b" presStyleLbl="node1" presStyleIdx="1" presStyleCnt="5"/>
      <dgm:spPr/>
    </dgm:pt>
    <dgm:pt modelId="{3B1BA09D-A9CD-4BB3-B963-D1876946C755}" type="pres">
      <dgm:prSet presAssocID="{521065C1-B267-4D83-A05A-82CEA0EA1FCC}" presName="textBox5b" presStyleLbl="revTx" presStyleIdx="1" presStyleCnt="5">
        <dgm:presLayoutVars>
          <dgm:bulletEnabled val="1"/>
        </dgm:presLayoutVars>
      </dgm:prSet>
      <dgm:spPr/>
    </dgm:pt>
    <dgm:pt modelId="{D1E5CEDE-54A5-4165-AC97-7C4A2B643E6F}" type="pres">
      <dgm:prSet presAssocID="{6657F65B-EACF-4AE7-BF7D-AD8EDA01260F}" presName="bullet5c" presStyleLbl="node1" presStyleIdx="2" presStyleCnt="5"/>
      <dgm:spPr/>
    </dgm:pt>
    <dgm:pt modelId="{78840BE2-D4FA-4FAB-BAB1-7F8221E75DBF}" type="pres">
      <dgm:prSet presAssocID="{6657F65B-EACF-4AE7-BF7D-AD8EDA01260F}" presName="textBox5c" presStyleLbl="revTx" presStyleIdx="2" presStyleCnt="5">
        <dgm:presLayoutVars>
          <dgm:bulletEnabled val="1"/>
        </dgm:presLayoutVars>
      </dgm:prSet>
      <dgm:spPr/>
    </dgm:pt>
    <dgm:pt modelId="{9D9112E8-41E8-4E5E-A60C-E7511F7A7C63}" type="pres">
      <dgm:prSet presAssocID="{8E20BCD5-3D3B-4731-ACFD-A08C40D39A49}" presName="bullet5d" presStyleLbl="node1" presStyleIdx="3" presStyleCnt="5"/>
      <dgm:spPr/>
    </dgm:pt>
    <dgm:pt modelId="{4A50409C-504B-45AA-9F7F-EBBE9F5DCA8D}" type="pres">
      <dgm:prSet presAssocID="{8E20BCD5-3D3B-4731-ACFD-A08C40D39A49}" presName="textBox5d" presStyleLbl="revTx" presStyleIdx="3" presStyleCnt="5">
        <dgm:presLayoutVars>
          <dgm:bulletEnabled val="1"/>
        </dgm:presLayoutVars>
      </dgm:prSet>
      <dgm:spPr/>
    </dgm:pt>
    <dgm:pt modelId="{3DD9B412-26CE-45BC-8D2F-8EF14FEE2EB1}" type="pres">
      <dgm:prSet presAssocID="{8D8B4B76-F95C-432E-842E-B35B92B728DA}" presName="bullet5e" presStyleLbl="node1" presStyleIdx="4" presStyleCnt="5"/>
      <dgm:spPr/>
    </dgm:pt>
    <dgm:pt modelId="{F9C8ADBA-4459-4D53-88A5-320C2EC18062}" type="pres">
      <dgm:prSet presAssocID="{8D8B4B76-F95C-432E-842E-B35B92B728DA}" presName="textBox5e" presStyleLbl="revTx" presStyleIdx="4" presStyleCnt="5">
        <dgm:presLayoutVars>
          <dgm:bulletEnabled val="1"/>
        </dgm:presLayoutVars>
      </dgm:prSet>
      <dgm:spPr/>
    </dgm:pt>
  </dgm:ptLst>
  <dgm:cxnLst>
    <dgm:cxn modelId="{09EDC717-3933-41FF-ACFC-5F46851D5B82}" srcId="{AA12632E-2E6B-4D3B-A994-226FAB1F1D24}" destId="{521065C1-B267-4D83-A05A-82CEA0EA1FCC}" srcOrd="1" destOrd="0" parTransId="{7A2F5E7D-A3EA-46C1-A59F-6F1322E3FC10}" sibTransId="{42FED90C-BE5A-4464-8DA2-5ABE474F724F}"/>
    <dgm:cxn modelId="{DB2D6D5F-24A5-4D03-BE77-8262CCBD0427}" type="presOf" srcId="{8D8B4B76-F95C-432E-842E-B35B92B728DA}" destId="{F9C8ADBA-4459-4D53-88A5-320C2EC18062}" srcOrd="0" destOrd="0" presId="urn:microsoft.com/office/officeart/2005/8/layout/arrow2"/>
    <dgm:cxn modelId="{8EBDC366-15AB-40B3-9976-982E39B867B8}" type="presOf" srcId="{8E20BCD5-3D3B-4731-ACFD-A08C40D39A49}" destId="{4A50409C-504B-45AA-9F7F-EBBE9F5DCA8D}" srcOrd="0" destOrd="0" presId="urn:microsoft.com/office/officeart/2005/8/layout/arrow2"/>
    <dgm:cxn modelId="{397F346F-C81B-448D-8F4D-5F28FE446C77}" srcId="{AA12632E-2E6B-4D3B-A994-226FAB1F1D24}" destId="{8D8B4B76-F95C-432E-842E-B35B92B728DA}" srcOrd="4" destOrd="0" parTransId="{762E8A4B-D28D-4381-B965-36915378A24B}" sibTransId="{A60B5D02-B9CE-44FC-8EE8-BF50222C17E3}"/>
    <dgm:cxn modelId="{25FE8971-7E33-43AF-A616-797794D483B9}" type="presOf" srcId="{AA12632E-2E6B-4D3B-A994-226FAB1F1D24}" destId="{A0663C3F-8F78-4B9F-8252-B73DA7AF433F}" srcOrd="0" destOrd="0" presId="urn:microsoft.com/office/officeart/2005/8/layout/arrow2"/>
    <dgm:cxn modelId="{F79F8F56-C66F-42CD-A120-B2893B9B2DC0}" srcId="{AA12632E-2E6B-4D3B-A994-226FAB1F1D24}" destId="{6657F65B-EACF-4AE7-BF7D-AD8EDA01260F}" srcOrd="2" destOrd="0" parTransId="{60BE3988-9618-416A-B655-89C0AC3ABAC6}" sibTransId="{BF6C9CCD-E007-462A-BB04-31463A3768F7}"/>
    <dgm:cxn modelId="{80169679-25C8-4884-AD2E-AF8631EEE22B}" type="presOf" srcId="{521065C1-B267-4D83-A05A-82CEA0EA1FCC}" destId="{3B1BA09D-A9CD-4BB3-B963-D1876946C755}" srcOrd="0" destOrd="0" presId="urn:microsoft.com/office/officeart/2005/8/layout/arrow2"/>
    <dgm:cxn modelId="{90955688-566F-4AE3-92BC-4B8FB7BC6390}" srcId="{AA12632E-2E6B-4D3B-A994-226FAB1F1D24}" destId="{8E20BCD5-3D3B-4731-ACFD-A08C40D39A49}" srcOrd="3" destOrd="0" parTransId="{67073661-7755-40E7-8933-8F18DD3318B8}" sibTransId="{31D0D4D6-B210-4709-B135-B5B54D5F1E4B}"/>
    <dgm:cxn modelId="{4674CD92-53EC-48F6-AF06-23F6CBA3912E}" srcId="{AA12632E-2E6B-4D3B-A994-226FAB1F1D24}" destId="{B7C3C0CF-5B14-43F8-8F28-44308513DC86}" srcOrd="5" destOrd="0" parTransId="{9E9A44AE-BD1A-454B-BAC3-288635B207EB}" sibTransId="{31D11A9F-45EC-4B2C-A8F5-DB8BA6978123}"/>
    <dgm:cxn modelId="{C94B569D-67C2-4874-ADDC-DBF220030D48}" type="presOf" srcId="{167A966C-CC03-4DDF-B5AF-86173FAC493E}" destId="{7175C93D-54BE-4605-9DCA-4E06215A0268}" srcOrd="0" destOrd="0" presId="urn:microsoft.com/office/officeart/2005/8/layout/arrow2"/>
    <dgm:cxn modelId="{7DAFFFA3-4882-470C-8D27-9C8A432F1E9D}" type="presOf" srcId="{6657F65B-EACF-4AE7-BF7D-AD8EDA01260F}" destId="{78840BE2-D4FA-4FAB-BAB1-7F8221E75DBF}" srcOrd="0" destOrd="0" presId="urn:microsoft.com/office/officeart/2005/8/layout/arrow2"/>
    <dgm:cxn modelId="{DFBBD4D2-5931-460A-B486-FD097D360FBB}" srcId="{AA12632E-2E6B-4D3B-A994-226FAB1F1D24}" destId="{167A966C-CC03-4DDF-B5AF-86173FAC493E}" srcOrd="0" destOrd="0" parTransId="{9052900F-24BD-4FE3-9160-1CA4F24D08A7}" sibTransId="{D2EADDDB-DEE2-4C53-AC22-5807A507EBE2}"/>
    <dgm:cxn modelId="{B2004486-11EF-4778-8426-9C2AFD927868}" type="presParOf" srcId="{A0663C3F-8F78-4B9F-8252-B73DA7AF433F}" destId="{32481C51-161A-45F7-B2A7-6E861513A46D}" srcOrd="0" destOrd="0" presId="urn:microsoft.com/office/officeart/2005/8/layout/arrow2"/>
    <dgm:cxn modelId="{CACBD98B-271D-4B76-A5F8-BD2CC981F31B}" type="presParOf" srcId="{A0663C3F-8F78-4B9F-8252-B73DA7AF433F}" destId="{9DBB11CD-7066-4436-9185-A31644777241}" srcOrd="1" destOrd="0" presId="urn:microsoft.com/office/officeart/2005/8/layout/arrow2"/>
    <dgm:cxn modelId="{5035D5FE-EA0A-4D18-9FD2-70B43D3B9570}" type="presParOf" srcId="{9DBB11CD-7066-4436-9185-A31644777241}" destId="{29251C78-21DB-4C86-A585-60F1AA1221E3}" srcOrd="0" destOrd="0" presId="urn:microsoft.com/office/officeart/2005/8/layout/arrow2"/>
    <dgm:cxn modelId="{A4552AF5-EB46-4004-B4D4-246E91E5D15E}" type="presParOf" srcId="{9DBB11CD-7066-4436-9185-A31644777241}" destId="{7175C93D-54BE-4605-9DCA-4E06215A0268}" srcOrd="1" destOrd="0" presId="urn:microsoft.com/office/officeart/2005/8/layout/arrow2"/>
    <dgm:cxn modelId="{B7362CE3-8232-4C5E-A268-50260AA62A00}" type="presParOf" srcId="{9DBB11CD-7066-4436-9185-A31644777241}" destId="{8A7C8C73-1907-455F-BBCE-C83013F0468C}" srcOrd="2" destOrd="0" presId="urn:microsoft.com/office/officeart/2005/8/layout/arrow2"/>
    <dgm:cxn modelId="{4852BE3C-B643-4A1C-856E-6CB46336DA4C}" type="presParOf" srcId="{9DBB11CD-7066-4436-9185-A31644777241}" destId="{3B1BA09D-A9CD-4BB3-B963-D1876946C755}" srcOrd="3" destOrd="0" presId="urn:microsoft.com/office/officeart/2005/8/layout/arrow2"/>
    <dgm:cxn modelId="{04CCFBB3-AB33-4DC3-B87D-D223EFAF45A1}" type="presParOf" srcId="{9DBB11CD-7066-4436-9185-A31644777241}" destId="{D1E5CEDE-54A5-4165-AC97-7C4A2B643E6F}" srcOrd="4" destOrd="0" presId="urn:microsoft.com/office/officeart/2005/8/layout/arrow2"/>
    <dgm:cxn modelId="{58BD43F7-23B3-46DA-9714-170A2A00B711}" type="presParOf" srcId="{9DBB11CD-7066-4436-9185-A31644777241}" destId="{78840BE2-D4FA-4FAB-BAB1-7F8221E75DBF}" srcOrd="5" destOrd="0" presId="urn:microsoft.com/office/officeart/2005/8/layout/arrow2"/>
    <dgm:cxn modelId="{4ED14FE2-D33A-4275-A25D-9649F2DA1AE0}" type="presParOf" srcId="{9DBB11CD-7066-4436-9185-A31644777241}" destId="{9D9112E8-41E8-4E5E-A60C-E7511F7A7C63}" srcOrd="6" destOrd="0" presId="urn:microsoft.com/office/officeart/2005/8/layout/arrow2"/>
    <dgm:cxn modelId="{520EA661-D1AE-417C-8086-18F35AEE9117}" type="presParOf" srcId="{9DBB11CD-7066-4436-9185-A31644777241}" destId="{4A50409C-504B-45AA-9F7F-EBBE9F5DCA8D}" srcOrd="7" destOrd="0" presId="urn:microsoft.com/office/officeart/2005/8/layout/arrow2"/>
    <dgm:cxn modelId="{D51774D4-CF41-43A7-98E7-0061A5B3E3CF}" type="presParOf" srcId="{9DBB11CD-7066-4436-9185-A31644777241}" destId="{3DD9B412-26CE-45BC-8D2F-8EF14FEE2EB1}" srcOrd="8" destOrd="0" presId="urn:microsoft.com/office/officeart/2005/8/layout/arrow2"/>
    <dgm:cxn modelId="{EFDF87FB-FB01-4D4C-B129-6D291D4EAB73}" type="presParOf" srcId="{9DBB11CD-7066-4436-9185-A31644777241}" destId="{F9C8ADBA-4459-4D53-88A5-320C2EC18062}" srcOrd="9"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81C51-161A-45F7-B2A7-6E861513A46D}">
      <dsp:nvSpPr>
        <dsp:cNvPr id="0" name=""/>
        <dsp:cNvSpPr/>
      </dsp:nvSpPr>
      <dsp:spPr>
        <a:xfrm>
          <a:off x="1428910" y="0"/>
          <a:ext cx="14061440" cy="8788400"/>
        </a:xfrm>
        <a:prstGeom prst="swooshArrow">
          <a:avLst>
            <a:gd name="adj1" fmla="val 25000"/>
            <a:gd name="adj2" fmla="val 25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29251C78-21DB-4C86-A585-60F1AA1221E3}">
      <dsp:nvSpPr>
        <dsp:cNvPr id="0" name=""/>
        <dsp:cNvSpPr/>
      </dsp:nvSpPr>
      <dsp:spPr>
        <a:xfrm>
          <a:off x="2813962" y="6535054"/>
          <a:ext cx="323413" cy="323413"/>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175C93D-54BE-4605-9DCA-4E06215A0268}">
      <dsp:nvSpPr>
        <dsp:cNvPr id="0" name=""/>
        <dsp:cNvSpPr/>
      </dsp:nvSpPr>
      <dsp:spPr>
        <a:xfrm>
          <a:off x="2975669" y="6696760"/>
          <a:ext cx="1842048" cy="209163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1370" tIns="0" rIns="0" bIns="0" numCol="1" spcCol="1270" anchor="t" anchorCtr="0">
          <a:noAutofit/>
        </a:bodyPr>
        <a:lstStyle/>
        <a:p>
          <a:pPr marL="0" lvl="0" indent="0" algn="l" defTabSz="1200150">
            <a:lnSpc>
              <a:spcPct val="90000"/>
            </a:lnSpc>
            <a:spcBef>
              <a:spcPct val="0"/>
            </a:spcBef>
            <a:spcAft>
              <a:spcPct val="35000"/>
            </a:spcAft>
            <a:buNone/>
          </a:pPr>
          <a:r>
            <a:rPr lang="en-GB" sz="2700" kern="1200" dirty="0"/>
            <a:t>Understand the problem</a:t>
          </a:r>
        </a:p>
      </dsp:txBody>
      <dsp:txXfrm>
        <a:off x="2975669" y="6696760"/>
        <a:ext cx="1842048" cy="2091639"/>
      </dsp:txXfrm>
    </dsp:sp>
    <dsp:sp modelId="{8A7C8C73-1907-455F-BBCE-C83013F0468C}">
      <dsp:nvSpPr>
        <dsp:cNvPr id="0" name=""/>
        <dsp:cNvSpPr/>
      </dsp:nvSpPr>
      <dsp:spPr>
        <a:xfrm>
          <a:off x="4564612" y="4852954"/>
          <a:ext cx="506211" cy="506211"/>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B1BA09D-A9CD-4BB3-B963-D1876946C755}">
      <dsp:nvSpPr>
        <dsp:cNvPr id="0" name=""/>
        <dsp:cNvSpPr/>
      </dsp:nvSpPr>
      <dsp:spPr>
        <a:xfrm>
          <a:off x="4817718" y="5106060"/>
          <a:ext cx="2334199" cy="368233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68231" tIns="0" rIns="0" bIns="0" numCol="1" spcCol="1270" anchor="t" anchorCtr="0">
          <a:noAutofit/>
        </a:bodyPr>
        <a:lstStyle/>
        <a:p>
          <a:pPr marL="0" lvl="0" indent="0" algn="l" defTabSz="1200150">
            <a:lnSpc>
              <a:spcPct val="90000"/>
            </a:lnSpc>
            <a:spcBef>
              <a:spcPct val="0"/>
            </a:spcBef>
            <a:spcAft>
              <a:spcPct val="35000"/>
            </a:spcAft>
            <a:buNone/>
          </a:pPr>
          <a:r>
            <a:rPr lang="en-GB" sz="2700" kern="1200" dirty="0"/>
            <a:t>Design Improvement</a:t>
          </a:r>
        </a:p>
      </dsp:txBody>
      <dsp:txXfrm>
        <a:off x="4817718" y="5106060"/>
        <a:ext cx="2334199" cy="3682339"/>
      </dsp:txXfrm>
    </dsp:sp>
    <dsp:sp modelId="{D1E5CEDE-54A5-4165-AC97-7C4A2B643E6F}">
      <dsp:nvSpPr>
        <dsp:cNvPr id="0" name=""/>
        <dsp:cNvSpPr/>
      </dsp:nvSpPr>
      <dsp:spPr>
        <a:xfrm>
          <a:off x="6814442" y="3511844"/>
          <a:ext cx="674949" cy="674949"/>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8840BE2-D4FA-4FAB-BAB1-7F8221E75DBF}">
      <dsp:nvSpPr>
        <dsp:cNvPr id="0" name=""/>
        <dsp:cNvSpPr/>
      </dsp:nvSpPr>
      <dsp:spPr>
        <a:xfrm>
          <a:off x="7151917" y="3849319"/>
          <a:ext cx="2713857" cy="493908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357642" tIns="0" rIns="0" bIns="0" numCol="1" spcCol="1270" anchor="t" anchorCtr="0">
          <a:noAutofit/>
        </a:bodyPr>
        <a:lstStyle/>
        <a:p>
          <a:pPr marL="0" lvl="0" indent="0" algn="l" defTabSz="1200150">
            <a:lnSpc>
              <a:spcPct val="90000"/>
            </a:lnSpc>
            <a:spcBef>
              <a:spcPct val="0"/>
            </a:spcBef>
            <a:spcAft>
              <a:spcPct val="35000"/>
            </a:spcAft>
            <a:buNone/>
          </a:pPr>
          <a:r>
            <a:rPr lang="en-GB" sz="2700" kern="1200" dirty="0"/>
            <a:t>Data and Measurement</a:t>
          </a:r>
        </a:p>
      </dsp:txBody>
      <dsp:txXfrm>
        <a:off x="7151917" y="3849319"/>
        <a:ext cx="2713857" cy="4939080"/>
      </dsp:txXfrm>
    </dsp:sp>
    <dsp:sp modelId="{9D9112E8-41E8-4E5E-A60C-E7511F7A7C63}">
      <dsp:nvSpPr>
        <dsp:cNvPr id="0" name=""/>
        <dsp:cNvSpPr/>
      </dsp:nvSpPr>
      <dsp:spPr>
        <a:xfrm>
          <a:off x="9429870" y="2464267"/>
          <a:ext cx="871809" cy="871809"/>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A50409C-504B-45AA-9F7F-EBBE9F5DCA8D}">
      <dsp:nvSpPr>
        <dsp:cNvPr id="0" name=""/>
        <dsp:cNvSpPr/>
      </dsp:nvSpPr>
      <dsp:spPr>
        <a:xfrm>
          <a:off x="9865775" y="2900171"/>
          <a:ext cx="2812288" cy="5888228"/>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61954" tIns="0" rIns="0" bIns="0" numCol="1" spcCol="1270" anchor="t" anchorCtr="0">
          <a:noAutofit/>
        </a:bodyPr>
        <a:lstStyle/>
        <a:p>
          <a:pPr marL="0" lvl="0" indent="0" algn="l" defTabSz="1200150">
            <a:lnSpc>
              <a:spcPct val="90000"/>
            </a:lnSpc>
            <a:spcBef>
              <a:spcPct val="0"/>
            </a:spcBef>
            <a:spcAft>
              <a:spcPct val="35000"/>
            </a:spcAft>
            <a:buNone/>
          </a:pPr>
          <a:r>
            <a:rPr lang="en-GB" sz="2700" kern="1200" dirty="0"/>
            <a:t>Test Ideas</a:t>
          </a:r>
        </a:p>
      </dsp:txBody>
      <dsp:txXfrm>
        <a:off x="9865775" y="2900171"/>
        <a:ext cx="2812288" cy="5888228"/>
      </dsp:txXfrm>
    </dsp:sp>
    <dsp:sp modelId="{3DD9B412-26CE-45BC-8D2F-8EF14FEE2EB1}">
      <dsp:nvSpPr>
        <dsp:cNvPr id="0" name=""/>
        <dsp:cNvSpPr/>
      </dsp:nvSpPr>
      <dsp:spPr>
        <a:xfrm>
          <a:off x="12122636" y="1764710"/>
          <a:ext cx="1110853" cy="1110853"/>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9C8ADBA-4459-4D53-88A5-320C2EC18062}">
      <dsp:nvSpPr>
        <dsp:cNvPr id="0" name=""/>
        <dsp:cNvSpPr/>
      </dsp:nvSpPr>
      <dsp:spPr>
        <a:xfrm>
          <a:off x="12678062" y="2320137"/>
          <a:ext cx="2812288" cy="646826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588618" tIns="0" rIns="0" bIns="0" numCol="1" spcCol="1270" anchor="t" anchorCtr="0">
          <a:noAutofit/>
        </a:bodyPr>
        <a:lstStyle/>
        <a:p>
          <a:pPr marL="0" lvl="0" indent="0" algn="l" defTabSz="1200150">
            <a:lnSpc>
              <a:spcPct val="90000"/>
            </a:lnSpc>
            <a:spcBef>
              <a:spcPct val="0"/>
            </a:spcBef>
            <a:spcAft>
              <a:spcPct val="35000"/>
            </a:spcAft>
            <a:buNone/>
          </a:pPr>
          <a:r>
            <a:rPr lang="en-GB" sz="2700" kern="1200" dirty="0"/>
            <a:t>Implement Change</a:t>
          </a:r>
        </a:p>
      </dsp:txBody>
      <dsp:txXfrm>
        <a:off x="12678062" y="2320137"/>
        <a:ext cx="2812288" cy="646826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739036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Underpinning improvement activity is the roadmap – A3 thinking helps to outline the stages referred to earlier and hone a groups thinking </a:t>
            </a:r>
          </a:p>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Thinking about the first part of A3, the first task is define the problem, where has the impetus for change come from, this is important in planning your intervention.  The key is to be able to translate the overarching aim to something that is doable</a:t>
            </a:r>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Group discussion</a:t>
            </a:r>
          </a:p>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51356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Group discussion</a:t>
            </a:r>
          </a:p>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2172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81634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98441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Has anyone used a fishbone?  Developed in Japanese industry, it’s a literal fish with bones and spines that help to categorise some of the challenges and help groups to think where the biggest issue sits</a:t>
            </a:r>
          </a:p>
          <a:p>
            <a:r>
              <a:rPr lang="en-US"/>
              <a:t>28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Simple approach to start the conversation and to drill into the root cause.  </a:t>
            </a:r>
          </a:p>
          <a:p>
            <a:r>
              <a:rPr lang="en-US"/>
              <a:t>30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the learning?  Would another technique have worked better?</a:t>
            </a:r>
          </a:p>
          <a:p>
            <a:r>
              <a:rPr lang="en-US"/>
              <a:t>Did you get to a root cause?</a:t>
            </a:r>
          </a:p>
          <a:p>
            <a:r>
              <a:rPr lang="en-US"/>
              <a:t>33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session will look at what we mean by Quality Improvement, some of the common tools and techniques and also how to use A3 Thinking to help plan and deliver your QI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1573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Quick round of introductions – </a:t>
            </a:r>
          </a:p>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988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There are a lot of approaches available in BSW and you may have heard of some of these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IHI model for improvement is most common</a:t>
            </a:r>
          </a:p>
          <a:p>
            <a:r>
              <a:rPr lang="en-US" dirty="0"/>
              <a:t>Lean is good for identifying waste in process</a:t>
            </a:r>
          </a:p>
          <a:p>
            <a:r>
              <a:rPr lang="en-US" dirty="0"/>
              <a:t>We have QSIR which uses many of the tools we will talk about in the course</a:t>
            </a:r>
          </a:p>
          <a:p>
            <a:r>
              <a:rPr lang="en-US" dirty="0"/>
              <a:t>Improving Together has been adopted by the 3 Acutes in BSW </a:t>
            </a:r>
          </a:p>
          <a:p>
            <a:r>
              <a:rPr lang="en-US" dirty="0"/>
              <a:t>Project management is also key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78957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All improvement follows the same basic steps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Definition of Quality Improvement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86517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Simplified – emphasis on systematic and </a:t>
            </a:r>
            <a:r>
              <a:rPr lang="en-US" dirty="0" err="1"/>
              <a:t>measureable</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05265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Quality Improvers use tools</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Some of the tools that participants may have heard of or used and useful to have in the toolbox</a:t>
            </a:r>
          </a:p>
          <a:p>
            <a:r>
              <a:rPr lang="en-US" dirty="0"/>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48953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jpeg"/><Relationship Id="rId5" Type="http://schemas.openxmlformats.org/officeDocument/2006/relationships/image" Target="../media/image37.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5.png"/><Relationship Id="rId2" Type="http://schemas.microsoft.com/office/2007/relationships/media" Target="../media/media14.m4a"/><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8.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image" Target="../media/image4.jpeg"/></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4.jpeg"/><Relationship Id="rId2" Type="http://schemas.openxmlformats.org/officeDocument/2006/relationships/audio" Target="../media/media16.m4a"/><Relationship Id="rId16" Type="http://schemas.openxmlformats.org/officeDocument/2006/relationships/image" Target="../media/image52.svg"/><Relationship Id="rId1" Type="http://schemas.microsoft.com/office/2007/relationships/media" Target="../media/media16.m4a"/><Relationship Id="rId6" Type="http://schemas.openxmlformats.org/officeDocument/2006/relationships/image" Target="../media/image40.sv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notesSlide" Target="../notesSlides/notesSlide13.xml"/><Relationship Id="rId9" Type="http://schemas.openxmlformats.org/officeDocument/2006/relationships/image" Target="../media/image45.png"/><Relationship Id="rId14"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openxmlformats.org/officeDocument/2006/relationships/image" Target="../media/image55.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notesSlide" Target="../notesSlides/notesSlide14.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slideLayout" Target="../slideLayouts/slideLayout7.xml"/><Relationship Id="rId7" Type="http://schemas.openxmlformats.org/officeDocument/2006/relationships/image" Target="../media/image5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5.png"/><Relationship Id="rId4" Type="http://schemas.openxmlformats.org/officeDocument/2006/relationships/notesSlide" Target="../notesSlides/notesSlide15.xml"/><Relationship Id="rId9"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media21.m4a"/><Relationship Id="rId7" Type="http://schemas.openxmlformats.org/officeDocument/2006/relationships/image" Target="../media/image57.svg"/><Relationship Id="rId2" Type="http://schemas.microsoft.com/office/2007/relationships/media" Target="../media/media21.m4a"/><Relationship Id="rId1" Type="http://schemas.openxmlformats.org/officeDocument/2006/relationships/tags" Target="../tags/tag3.xml"/><Relationship Id="rId6" Type="http://schemas.openxmlformats.org/officeDocument/2006/relationships/image" Target="../media/image56.png"/><Relationship Id="rId11" Type="http://schemas.openxmlformats.org/officeDocument/2006/relationships/image" Target="../media/image5.png"/><Relationship Id="rId5" Type="http://schemas.openxmlformats.org/officeDocument/2006/relationships/notesSlide" Target="../notesSlides/notesSlide16.xml"/><Relationship Id="rId10" Type="http://schemas.openxmlformats.org/officeDocument/2006/relationships/image" Target="../media/image4.jpeg"/><Relationship Id="rId4" Type="http://schemas.openxmlformats.org/officeDocument/2006/relationships/slideLayout" Target="../slideLayouts/slideLayout7.xml"/><Relationship Id="rId9" Type="http://schemas.openxmlformats.org/officeDocument/2006/relationships/image" Target="../media/image59.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jpeg"/><Relationship Id="rId5" Type="http://schemas.openxmlformats.org/officeDocument/2006/relationships/image" Target="../media/image63.sv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7.svg"/><Relationship Id="rId12" Type="http://schemas.openxmlformats.org/officeDocument/2006/relationships/image" Target="../media/image4.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7.svg"/><Relationship Id="rId12" Type="http://schemas.openxmlformats.org/officeDocument/2006/relationships/image" Target="../media/image4.jpe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3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5.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svg"/><Relationship Id="rId11" Type="http://schemas.openxmlformats.org/officeDocument/2006/relationships/image" Target="../media/image4.jpeg"/><Relationship Id="rId5" Type="http://schemas.openxmlformats.org/officeDocument/2006/relationships/image" Target="../media/image6.png"/><Relationship Id="rId10" Type="http://schemas.openxmlformats.org/officeDocument/2006/relationships/hyperlink" Target="https://bswtogether.org.uk/academy/home/improvement/" TargetMode="External"/><Relationship Id="rId4" Type="http://schemas.openxmlformats.org/officeDocument/2006/relationships/notesSlide" Target="../notesSlides/notesSlide20.xml"/><Relationship Id="rId9" Type="http://schemas.openxmlformats.org/officeDocument/2006/relationships/image" Target="../media/image72.jpe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openxmlformats.org/officeDocument/2006/relationships/image" Target="../media/image13.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audio" Target="../media/media5.m4a"/><Relationship Id="rId7" Type="http://schemas.openxmlformats.org/officeDocument/2006/relationships/diagramData" Target="../diagrams/data1.xml"/><Relationship Id="rId12"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4.jpeg"/><Relationship Id="rId11" Type="http://schemas.microsoft.com/office/2007/relationships/diagramDrawing" Target="../diagrams/drawing1.xml"/><Relationship Id="rId5" Type="http://schemas.openxmlformats.org/officeDocument/2006/relationships/notesSlide" Target="../notesSlides/notesSlide5.xml"/><Relationship Id="rId10" Type="http://schemas.openxmlformats.org/officeDocument/2006/relationships/diagramColors" Target="../diagrams/colors1.xml"/><Relationship Id="rId4" Type="http://schemas.openxmlformats.org/officeDocument/2006/relationships/slideLayout" Target="../slideLayouts/slideLayout7.xml"/><Relationship Id="rId9"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audio" Target="../media/media8.m4a"/><Relationship Id="rId16" Type="http://schemas.openxmlformats.org/officeDocument/2006/relationships/image" Target="../media/image25.svg"/><Relationship Id="rId20" Type="http://schemas.openxmlformats.org/officeDocument/2006/relationships/image" Target="../media/image5.png"/><Relationship Id="rId1" Type="http://schemas.microsoft.com/office/2007/relationships/media" Target="../media/media8.m4a"/><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19" Type="http://schemas.openxmlformats.org/officeDocument/2006/relationships/image" Target="../media/image4.jpeg"/><Relationship Id="rId4" Type="http://schemas.openxmlformats.org/officeDocument/2006/relationships/notesSlide" Target="../notesSlides/notesSlide8.xml"/><Relationship Id="rId9" Type="http://schemas.openxmlformats.org/officeDocument/2006/relationships/image" Target="../media/image18.png"/><Relationship Id="rId14"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4.png"/><Relationship Id="rId18" Type="http://schemas.openxmlformats.org/officeDocument/2006/relationships/image" Target="../media/image31.sv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30.png"/><Relationship Id="rId2" Type="http://schemas.openxmlformats.org/officeDocument/2006/relationships/audio" Target="../media/media9.m4a"/><Relationship Id="rId16" Type="http://schemas.openxmlformats.org/officeDocument/2006/relationships/image" Target="../media/image29.svg"/><Relationship Id="rId20" Type="http://schemas.openxmlformats.org/officeDocument/2006/relationships/image" Target="../media/image5.png"/><Relationship Id="rId1" Type="http://schemas.microsoft.com/office/2007/relationships/media" Target="../media/media9.m4a"/><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8.png"/><Relationship Id="rId10" Type="http://schemas.openxmlformats.org/officeDocument/2006/relationships/image" Target="../media/image19.svg"/><Relationship Id="rId19" Type="http://schemas.openxmlformats.org/officeDocument/2006/relationships/image" Target="../media/image4.jpeg"/><Relationship Id="rId4" Type="http://schemas.openxmlformats.org/officeDocument/2006/relationships/notesSlide" Target="../notesSlides/notesSlide9.xml"/><Relationship Id="rId9" Type="http://schemas.openxmlformats.org/officeDocument/2006/relationships/image" Target="../media/image18.png"/><Relationship Id="rId1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8" y="0"/>
            <a:ext cx="18287542" cy="10287000"/>
            <a:chOff x="0" y="0"/>
            <a:chExt cx="24383390" cy="13716000"/>
          </a:xfrm>
        </p:grpSpPr>
        <p:sp>
          <p:nvSpPr>
            <p:cNvPr id="3" name="Freeform 3"/>
            <p:cNvSpPr/>
            <p:nvPr/>
          </p:nvSpPr>
          <p:spPr>
            <a:xfrm>
              <a:off x="0" y="0"/>
              <a:ext cx="24383364" cy="13716000"/>
            </a:xfrm>
            <a:custGeom>
              <a:avLst/>
              <a:gdLst/>
              <a:ahLst/>
              <a:cxnLst/>
              <a:rect l="l" t="t" r="r" b="b"/>
              <a:pathLst>
                <a:path w="24383364" h="13716000">
                  <a:moveTo>
                    <a:pt x="0" y="0"/>
                  </a:moveTo>
                  <a:lnTo>
                    <a:pt x="24383364" y="0"/>
                  </a:lnTo>
                  <a:lnTo>
                    <a:pt x="24383364" y="13716000"/>
                  </a:lnTo>
                  <a:lnTo>
                    <a:pt x="0" y="13716000"/>
                  </a:lnTo>
                  <a:close/>
                </a:path>
              </a:pathLst>
            </a:custGeom>
            <a:solidFill>
              <a:srgbClr val="F2F1EC"/>
            </a:solidFill>
          </p:spPr>
        </p:sp>
      </p:grpSp>
      <p:sp>
        <p:nvSpPr>
          <p:cNvPr id="4" name="TextBox 4"/>
          <p:cNvSpPr txBox="1"/>
          <p:nvPr/>
        </p:nvSpPr>
        <p:spPr>
          <a:xfrm>
            <a:off x="1166178" y="1120208"/>
            <a:ext cx="7025656" cy="2385282"/>
          </a:xfrm>
          <a:prstGeom prst="rect">
            <a:avLst/>
          </a:prstGeom>
        </p:spPr>
        <p:txBody>
          <a:bodyPr lIns="0" tIns="0" rIns="0" bIns="0" rtlCol="0" anchor="t">
            <a:spAutoFit/>
          </a:bodyPr>
          <a:lstStyle/>
          <a:p>
            <a:pPr algn="l">
              <a:lnSpc>
                <a:spcPts val="5832"/>
              </a:lnSpc>
            </a:pPr>
            <a:r>
              <a:rPr lang="en-US" sz="5400" spc="-215" dirty="0">
                <a:solidFill>
                  <a:srgbClr val="365B6D"/>
                </a:solidFill>
                <a:latin typeface="Open Sans Light"/>
              </a:rPr>
              <a:t>BSW Academy Foundation Quality Improvement</a:t>
            </a:r>
          </a:p>
        </p:txBody>
      </p:sp>
      <p:sp>
        <p:nvSpPr>
          <p:cNvPr id="5" name="TextBox 5"/>
          <p:cNvSpPr txBox="1"/>
          <p:nvPr/>
        </p:nvSpPr>
        <p:spPr>
          <a:xfrm>
            <a:off x="9489639" y="1184143"/>
            <a:ext cx="7025656" cy="1641475"/>
          </a:xfrm>
          <a:prstGeom prst="rect">
            <a:avLst/>
          </a:prstGeom>
        </p:spPr>
        <p:txBody>
          <a:bodyPr lIns="0" tIns="0" rIns="0" bIns="0" rtlCol="0" anchor="t">
            <a:spAutoFit/>
          </a:bodyPr>
          <a:lstStyle/>
          <a:p>
            <a:pPr algn="l">
              <a:lnSpc>
                <a:spcPts val="3240"/>
              </a:lnSpc>
            </a:pPr>
            <a:r>
              <a:rPr lang="en-US" sz="3000" spc="-119" dirty="0">
                <a:solidFill>
                  <a:srgbClr val="365B6D"/>
                </a:solidFill>
                <a:latin typeface="Open Sans"/>
              </a:rPr>
              <a:t>Sarah White</a:t>
            </a:r>
          </a:p>
          <a:p>
            <a:pPr algn="l">
              <a:lnSpc>
                <a:spcPts val="3240"/>
              </a:lnSpc>
            </a:pPr>
            <a:r>
              <a:rPr lang="en-US" sz="3000" spc="-119" dirty="0">
                <a:solidFill>
                  <a:srgbClr val="365B6D"/>
                </a:solidFill>
                <a:latin typeface="Open Sans"/>
              </a:rPr>
              <a:t>Improvement Lead</a:t>
            </a:r>
          </a:p>
          <a:p>
            <a:pPr algn="l">
              <a:lnSpc>
                <a:spcPts val="3240"/>
              </a:lnSpc>
            </a:pPr>
            <a:endParaRPr lang="en-US" sz="3000" spc="-119" dirty="0">
              <a:solidFill>
                <a:srgbClr val="365B6D"/>
              </a:solidFill>
              <a:latin typeface="Open Sans"/>
            </a:endParaRPr>
          </a:p>
          <a:p>
            <a:pPr algn="l">
              <a:lnSpc>
                <a:spcPts val="3240"/>
              </a:lnSpc>
            </a:pPr>
            <a:r>
              <a:rPr lang="en-US" sz="3000" spc="-119" dirty="0">
                <a:solidFill>
                  <a:srgbClr val="365B6D"/>
                </a:solidFill>
                <a:latin typeface="Open Sans"/>
              </a:rPr>
              <a:t>August 2023</a:t>
            </a:r>
          </a:p>
        </p:txBody>
      </p:sp>
      <p:pic>
        <p:nvPicPr>
          <p:cNvPr id="6" name="Picture 6"/>
          <p:cNvPicPr>
            <a:picLocks noChangeAspect="1"/>
          </p:cNvPicPr>
          <p:nvPr/>
        </p:nvPicPr>
        <p:blipFill>
          <a:blip r:embed="rId5"/>
          <a:srcRect/>
          <a:stretch>
            <a:fillRect/>
          </a:stretch>
        </p:blipFill>
        <p:spPr>
          <a:xfrm>
            <a:off x="510705" y="2722980"/>
            <a:ext cx="6212640" cy="621264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19100"/>
            <a:ext cx="9358012" cy="10295969"/>
          </a:xfrm>
          <a:prstGeom prst="rect">
            <a:avLst/>
          </a:prstGeom>
        </p:spPr>
      </p:pic>
      <p:pic>
        <p:nvPicPr>
          <p:cNvPr id="9" name="Picture 8" descr="A close-up of a logo">
            <a:extLst>
              <a:ext uri="{FF2B5EF4-FFF2-40B4-BE49-F238E27FC236}">
                <a16:creationId xmlns:a16="http://schemas.microsoft.com/office/drawing/2014/main" id="{D97450C9-DE58-BF38-AC80-5F97639C64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23" name="Audio 22">
            <a:hlinkClick r:id="" action="ppaction://media"/>
            <a:extLst>
              <a:ext uri="{FF2B5EF4-FFF2-40B4-BE49-F238E27FC236}">
                <a16:creationId xmlns:a16="http://schemas.microsoft.com/office/drawing/2014/main" id="{F1726FCC-0860-ED79-873D-2D7238C1034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772"/>
    </mc:Choice>
    <mc:Fallback>
      <p:transition spd="slow" advTm="10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8740" y="967227"/>
            <a:ext cx="15590520" cy="1006558"/>
          </a:xfrm>
          <a:prstGeom prst="rect">
            <a:avLst/>
          </a:prstGeom>
        </p:spPr>
        <p:txBody>
          <a:bodyPr lIns="0" tIns="0" rIns="0" bIns="0" rtlCol="0" anchor="t">
            <a:spAutoFit/>
          </a:bodyPr>
          <a:lstStyle/>
          <a:p>
            <a:pPr>
              <a:lnSpc>
                <a:spcPts val="8424"/>
              </a:lnSpc>
            </a:pPr>
            <a:r>
              <a:rPr lang="en-US" sz="6000" spc="-310" dirty="0">
                <a:solidFill>
                  <a:srgbClr val="272727"/>
                </a:solidFill>
                <a:latin typeface="Open Sans" panose="020B0606030504020204" pitchFamily="34" charset="0"/>
                <a:ea typeface="Open Sans" panose="020B0606030504020204" pitchFamily="34" charset="0"/>
                <a:cs typeface="Open Sans" panose="020B0606030504020204" pitchFamily="34" charset="0"/>
              </a:rPr>
              <a:t>Why Use A3 Thinking?</a:t>
            </a:r>
          </a:p>
        </p:txBody>
      </p:sp>
      <p:grpSp>
        <p:nvGrpSpPr>
          <p:cNvPr id="3" name="Group 3"/>
          <p:cNvGrpSpPr/>
          <p:nvPr/>
        </p:nvGrpSpPr>
        <p:grpSpPr>
          <a:xfrm>
            <a:off x="2717085" y="4224189"/>
            <a:ext cx="1896211" cy="1896212"/>
            <a:chOff x="0" y="0"/>
            <a:chExt cx="2528282" cy="2528282"/>
          </a:xfrm>
        </p:grpSpPr>
        <p:sp>
          <p:nvSpPr>
            <p:cNvPr id="4" name="Freeform 4"/>
            <p:cNvSpPr/>
            <p:nvPr/>
          </p:nvSpPr>
          <p:spPr>
            <a:xfrm>
              <a:off x="0" y="0"/>
              <a:ext cx="2528316" cy="2528316"/>
            </a:xfrm>
            <a:custGeom>
              <a:avLst/>
              <a:gdLst/>
              <a:ahLst/>
              <a:cxnLst/>
              <a:rect l="l" t="t" r="r" b="b"/>
              <a:pathLst>
                <a:path w="2528316" h="2528316">
                  <a:moveTo>
                    <a:pt x="0" y="1264158"/>
                  </a:moveTo>
                  <a:cubicBezTo>
                    <a:pt x="0" y="565912"/>
                    <a:pt x="565912" y="0"/>
                    <a:pt x="1264158" y="0"/>
                  </a:cubicBezTo>
                  <a:cubicBezTo>
                    <a:pt x="1962404" y="0"/>
                    <a:pt x="2528316" y="565912"/>
                    <a:pt x="2528316" y="1264158"/>
                  </a:cubicBezTo>
                  <a:cubicBezTo>
                    <a:pt x="2528316" y="1962404"/>
                    <a:pt x="1962404" y="2528316"/>
                    <a:pt x="1264158" y="2528316"/>
                  </a:cubicBezTo>
                  <a:cubicBezTo>
                    <a:pt x="565912" y="2528316"/>
                    <a:pt x="0" y="1962277"/>
                    <a:pt x="0" y="1264158"/>
                  </a:cubicBezTo>
                  <a:close/>
                </a:path>
              </a:pathLst>
            </a:custGeom>
            <a:solidFill>
              <a:srgbClr val="457D58"/>
            </a:solidFill>
          </p:spPr>
        </p:sp>
      </p:grpSp>
      <p:grpSp>
        <p:nvGrpSpPr>
          <p:cNvPr id="5" name="Group 5"/>
          <p:cNvGrpSpPr/>
          <p:nvPr/>
        </p:nvGrpSpPr>
        <p:grpSpPr>
          <a:xfrm>
            <a:off x="3121196" y="4628301"/>
            <a:ext cx="1087989" cy="1087989"/>
            <a:chOff x="0" y="0"/>
            <a:chExt cx="1450652" cy="1450652"/>
          </a:xfrm>
        </p:grpSpPr>
        <p:sp>
          <p:nvSpPr>
            <p:cNvPr id="6" name="Freeform 6"/>
            <p:cNvSpPr/>
            <p:nvPr/>
          </p:nvSpPr>
          <p:spPr>
            <a:xfrm>
              <a:off x="0" y="0"/>
              <a:ext cx="1450594" cy="1450594"/>
            </a:xfrm>
            <a:custGeom>
              <a:avLst/>
              <a:gdLst/>
              <a:ahLst/>
              <a:cxnLst/>
              <a:rect l="l" t="t" r="r" b="b"/>
              <a:pathLst>
                <a:path w="1450594" h="1450594">
                  <a:moveTo>
                    <a:pt x="0" y="0"/>
                  </a:moveTo>
                  <a:lnTo>
                    <a:pt x="1450594" y="0"/>
                  </a:lnTo>
                  <a:lnTo>
                    <a:pt x="1450594" y="1450594"/>
                  </a:lnTo>
                  <a:lnTo>
                    <a:pt x="0" y="1450594"/>
                  </a:lnTo>
                  <a:close/>
                </a:path>
              </a:pathLst>
            </a:custGeom>
            <a:blipFill>
              <a:blip r:embed="rId5"/>
              <a:stretch>
                <a:fillRect r="-3" b="-3"/>
              </a:stretch>
            </a:blipFill>
          </p:spPr>
        </p:sp>
      </p:grpSp>
      <p:sp>
        <p:nvSpPr>
          <p:cNvPr id="7" name="TextBox 7"/>
          <p:cNvSpPr txBox="1"/>
          <p:nvPr/>
        </p:nvSpPr>
        <p:spPr>
          <a:xfrm>
            <a:off x="2106156" y="6706263"/>
            <a:ext cx="3118068" cy="1089525"/>
          </a:xfrm>
          <a:prstGeom prst="rect">
            <a:avLst/>
          </a:prstGeom>
        </p:spPr>
        <p:txBody>
          <a:bodyPr lIns="0" tIns="0" rIns="0" bIns="0" rtlCol="0" anchor="t">
            <a:spAutoFit/>
          </a:bodyPr>
          <a:lstStyle/>
          <a:p>
            <a:pPr algn="ctr">
              <a:lnSpc>
                <a:spcPts val="2700"/>
              </a:lnSpc>
            </a:pPr>
            <a:r>
              <a:rPr lang="en-US" sz="2250" spc="-89">
                <a:solidFill>
                  <a:srgbClr val="272727"/>
                </a:solidFill>
                <a:latin typeface="Open Sans"/>
              </a:rPr>
              <a:t>BSW approach</a:t>
            </a:r>
          </a:p>
        </p:txBody>
      </p:sp>
      <p:grpSp>
        <p:nvGrpSpPr>
          <p:cNvPr id="8" name="Group 8"/>
          <p:cNvGrpSpPr/>
          <p:nvPr/>
        </p:nvGrpSpPr>
        <p:grpSpPr>
          <a:xfrm>
            <a:off x="6369624" y="4224189"/>
            <a:ext cx="1896211" cy="1896212"/>
            <a:chOff x="0" y="0"/>
            <a:chExt cx="2528282" cy="2528282"/>
          </a:xfrm>
        </p:grpSpPr>
        <p:sp>
          <p:nvSpPr>
            <p:cNvPr id="9" name="Freeform 9"/>
            <p:cNvSpPr/>
            <p:nvPr/>
          </p:nvSpPr>
          <p:spPr>
            <a:xfrm>
              <a:off x="0" y="0"/>
              <a:ext cx="2528316" cy="2528316"/>
            </a:xfrm>
            <a:custGeom>
              <a:avLst/>
              <a:gdLst/>
              <a:ahLst/>
              <a:cxnLst/>
              <a:rect l="l" t="t" r="r" b="b"/>
              <a:pathLst>
                <a:path w="2528316" h="2528316">
                  <a:moveTo>
                    <a:pt x="0" y="1264158"/>
                  </a:moveTo>
                  <a:cubicBezTo>
                    <a:pt x="0" y="565912"/>
                    <a:pt x="565912" y="0"/>
                    <a:pt x="1264158" y="0"/>
                  </a:cubicBezTo>
                  <a:cubicBezTo>
                    <a:pt x="1962404" y="0"/>
                    <a:pt x="2528316" y="565912"/>
                    <a:pt x="2528316" y="1264158"/>
                  </a:cubicBezTo>
                  <a:cubicBezTo>
                    <a:pt x="2528316" y="1962404"/>
                    <a:pt x="1962404" y="2528316"/>
                    <a:pt x="1264158" y="2528316"/>
                  </a:cubicBezTo>
                  <a:cubicBezTo>
                    <a:pt x="565912" y="2528316"/>
                    <a:pt x="0" y="1962277"/>
                    <a:pt x="0" y="1264158"/>
                  </a:cubicBezTo>
                  <a:close/>
                </a:path>
              </a:pathLst>
            </a:custGeom>
            <a:solidFill>
              <a:srgbClr val="457D58"/>
            </a:solidFill>
          </p:spPr>
        </p:sp>
      </p:grpSp>
      <p:grpSp>
        <p:nvGrpSpPr>
          <p:cNvPr id="10" name="Group 10"/>
          <p:cNvGrpSpPr/>
          <p:nvPr/>
        </p:nvGrpSpPr>
        <p:grpSpPr>
          <a:xfrm>
            <a:off x="6773734" y="4628301"/>
            <a:ext cx="1087989" cy="1087989"/>
            <a:chOff x="0" y="0"/>
            <a:chExt cx="1450652" cy="1450652"/>
          </a:xfrm>
        </p:grpSpPr>
        <p:sp>
          <p:nvSpPr>
            <p:cNvPr id="11" name="Freeform 11"/>
            <p:cNvSpPr/>
            <p:nvPr/>
          </p:nvSpPr>
          <p:spPr>
            <a:xfrm>
              <a:off x="0" y="0"/>
              <a:ext cx="1450594" cy="1450594"/>
            </a:xfrm>
            <a:custGeom>
              <a:avLst/>
              <a:gdLst/>
              <a:ahLst/>
              <a:cxnLst/>
              <a:rect l="l" t="t" r="r" b="b"/>
              <a:pathLst>
                <a:path w="1450594" h="1450594">
                  <a:moveTo>
                    <a:pt x="0" y="0"/>
                  </a:moveTo>
                  <a:lnTo>
                    <a:pt x="1450594" y="0"/>
                  </a:lnTo>
                  <a:lnTo>
                    <a:pt x="1450594" y="1450594"/>
                  </a:lnTo>
                  <a:lnTo>
                    <a:pt x="0" y="1450594"/>
                  </a:lnTo>
                  <a:close/>
                </a:path>
              </a:pathLst>
            </a:custGeom>
            <a:blipFill>
              <a:blip r:embed="rId6"/>
              <a:stretch>
                <a:fillRect r="-3" b="-3"/>
              </a:stretch>
            </a:blipFill>
          </p:spPr>
        </p:sp>
      </p:grpSp>
      <p:sp>
        <p:nvSpPr>
          <p:cNvPr id="12" name="TextBox 12"/>
          <p:cNvSpPr txBox="1"/>
          <p:nvPr/>
        </p:nvSpPr>
        <p:spPr>
          <a:xfrm>
            <a:off x="5758695" y="6706263"/>
            <a:ext cx="3118068" cy="1089525"/>
          </a:xfrm>
          <a:prstGeom prst="rect">
            <a:avLst/>
          </a:prstGeom>
        </p:spPr>
        <p:txBody>
          <a:bodyPr lIns="0" tIns="0" rIns="0" bIns="0" rtlCol="0" anchor="t">
            <a:spAutoFit/>
          </a:bodyPr>
          <a:lstStyle/>
          <a:p>
            <a:pPr algn="ctr">
              <a:lnSpc>
                <a:spcPts val="2700"/>
              </a:lnSpc>
            </a:pPr>
            <a:r>
              <a:rPr lang="en-US" sz="2250" spc="-89">
                <a:solidFill>
                  <a:srgbClr val="272727"/>
                </a:solidFill>
                <a:latin typeface="Open Sans"/>
              </a:rPr>
              <a:t>Tool to help you describe and design your improvement</a:t>
            </a:r>
          </a:p>
        </p:txBody>
      </p:sp>
      <p:grpSp>
        <p:nvGrpSpPr>
          <p:cNvPr id="13" name="Group 13"/>
          <p:cNvGrpSpPr/>
          <p:nvPr/>
        </p:nvGrpSpPr>
        <p:grpSpPr>
          <a:xfrm>
            <a:off x="10022163" y="4224189"/>
            <a:ext cx="1896211" cy="1896212"/>
            <a:chOff x="0" y="0"/>
            <a:chExt cx="2528282" cy="2528282"/>
          </a:xfrm>
        </p:grpSpPr>
        <p:sp>
          <p:nvSpPr>
            <p:cNvPr id="14" name="Freeform 14"/>
            <p:cNvSpPr/>
            <p:nvPr/>
          </p:nvSpPr>
          <p:spPr>
            <a:xfrm>
              <a:off x="0" y="0"/>
              <a:ext cx="2528316" cy="2528316"/>
            </a:xfrm>
            <a:custGeom>
              <a:avLst/>
              <a:gdLst/>
              <a:ahLst/>
              <a:cxnLst/>
              <a:rect l="l" t="t" r="r" b="b"/>
              <a:pathLst>
                <a:path w="2528316" h="2528316">
                  <a:moveTo>
                    <a:pt x="0" y="1264158"/>
                  </a:moveTo>
                  <a:cubicBezTo>
                    <a:pt x="0" y="565912"/>
                    <a:pt x="565912" y="0"/>
                    <a:pt x="1264158" y="0"/>
                  </a:cubicBezTo>
                  <a:cubicBezTo>
                    <a:pt x="1962404" y="0"/>
                    <a:pt x="2528316" y="565912"/>
                    <a:pt x="2528316" y="1264158"/>
                  </a:cubicBezTo>
                  <a:cubicBezTo>
                    <a:pt x="2528316" y="1962404"/>
                    <a:pt x="1962404" y="2528316"/>
                    <a:pt x="1264158" y="2528316"/>
                  </a:cubicBezTo>
                  <a:cubicBezTo>
                    <a:pt x="565912" y="2528316"/>
                    <a:pt x="0" y="1962277"/>
                    <a:pt x="0" y="1264158"/>
                  </a:cubicBezTo>
                  <a:close/>
                </a:path>
              </a:pathLst>
            </a:custGeom>
            <a:solidFill>
              <a:srgbClr val="457D58"/>
            </a:solidFill>
          </p:spPr>
        </p:sp>
      </p:grpSp>
      <p:grpSp>
        <p:nvGrpSpPr>
          <p:cNvPr id="15" name="Group 15"/>
          <p:cNvGrpSpPr/>
          <p:nvPr/>
        </p:nvGrpSpPr>
        <p:grpSpPr>
          <a:xfrm>
            <a:off x="10426274" y="4628301"/>
            <a:ext cx="1087989" cy="1087989"/>
            <a:chOff x="0" y="0"/>
            <a:chExt cx="1450652" cy="1450652"/>
          </a:xfrm>
        </p:grpSpPr>
        <p:sp>
          <p:nvSpPr>
            <p:cNvPr id="16" name="Freeform 16"/>
            <p:cNvSpPr/>
            <p:nvPr/>
          </p:nvSpPr>
          <p:spPr>
            <a:xfrm>
              <a:off x="0" y="0"/>
              <a:ext cx="1450594" cy="1450594"/>
            </a:xfrm>
            <a:custGeom>
              <a:avLst/>
              <a:gdLst/>
              <a:ahLst/>
              <a:cxnLst/>
              <a:rect l="l" t="t" r="r" b="b"/>
              <a:pathLst>
                <a:path w="1450594" h="1450594">
                  <a:moveTo>
                    <a:pt x="0" y="0"/>
                  </a:moveTo>
                  <a:lnTo>
                    <a:pt x="1450594" y="0"/>
                  </a:lnTo>
                  <a:lnTo>
                    <a:pt x="1450594" y="1450594"/>
                  </a:lnTo>
                  <a:lnTo>
                    <a:pt x="0" y="1450594"/>
                  </a:lnTo>
                  <a:close/>
                </a:path>
              </a:pathLst>
            </a:custGeom>
            <a:blipFill>
              <a:blip r:embed="rId7"/>
              <a:stretch>
                <a:fillRect r="-3" b="-3"/>
              </a:stretch>
            </a:blipFill>
          </p:spPr>
        </p:sp>
      </p:grpSp>
      <p:sp>
        <p:nvSpPr>
          <p:cNvPr id="17" name="TextBox 17"/>
          <p:cNvSpPr txBox="1"/>
          <p:nvPr/>
        </p:nvSpPr>
        <p:spPr>
          <a:xfrm>
            <a:off x="9411234" y="6706263"/>
            <a:ext cx="3118068" cy="1089525"/>
          </a:xfrm>
          <a:prstGeom prst="rect">
            <a:avLst/>
          </a:prstGeom>
        </p:spPr>
        <p:txBody>
          <a:bodyPr lIns="0" tIns="0" rIns="0" bIns="0" rtlCol="0" anchor="t">
            <a:spAutoFit/>
          </a:bodyPr>
          <a:lstStyle/>
          <a:p>
            <a:pPr algn="ctr">
              <a:lnSpc>
                <a:spcPts val="2700"/>
              </a:lnSpc>
            </a:pPr>
            <a:r>
              <a:rPr lang="en-US" sz="2250" spc="-89">
                <a:solidFill>
                  <a:srgbClr val="272727"/>
                </a:solidFill>
                <a:latin typeface="Open Sans"/>
              </a:rPr>
              <a:t>Dynamic document</a:t>
            </a:r>
          </a:p>
        </p:txBody>
      </p:sp>
      <p:grpSp>
        <p:nvGrpSpPr>
          <p:cNvPr id="18" name="Group 18"/>
          <p:cNvGrpSpPr/>
          <p:nvPr/>
        </p:nvGrpSpPr>
        <p:grpSpPr>
          <a:xfrm>
            <a:off x="13674702" y="4224189"/>
            <a:ext cx="1896211" cy="1896212"/>
            <a:chOff x="0" y="0"/>
            <a:chExt cx="2528282" cy="2528282"/>
          </a:xfrm>
        </p:grpSpPr>
        <p:sp>
          <p:nvSpPr>
            <p:cNvPr id="19" name="Freeform 19"/>
            <p:cNvSpPr/>
            <p:nvPr/>
          </p:nvSpPr>
          <p:spPr>
            <a:xfrm>
              <a:off x="0" y="0"/>
              <a:ext cx="2528316" cy="2528316"/>
            </a:xfrm>
            <a:custGeom>
              <a:avLst/>
              <a:gdLst/>
              <a:ahLst/>
              <a:cxnLst/>
              <a:rect l="l" t="t" r="r" b="b"/>
              <a:pathLst>
                <a:path w="2528316" h="2528316">
                  <a:moveTo>
                    <a:pt x="0" y="1264158"/>
                  </a:moveTo>
                  <a:cubicBezTo>
                    <a:pt x="0" y="565912"/>
                    <a:pt x="565912" y="0"/>
                    <a:pt x="1264158" y="0"/>
                  </a:cubicBezTo>
                  <a:cubicBezTo>
                    <a:pt x="1962404" y="0"/>
                    <a:pt x="2528316" y="565912"/>
                    <a:pt x="2528316" y="1264158"/>
                  </a:cubicBezTo>
                  <a:cubicBezTo>
                    <a:pt x="2528316" y="1962404"/>
                    <a:pt x="1962404" y="2528316"/>
                    <a:pt x="1264158" y="2528316"/>
                  </a:cubicBezTo>
                  <a:cubicBezTo>
                    <a:pt x="565912" y="2528316"/>
                    <a:pt x="0" y="1962277"/>
                    <a:pt x="0" y="1264158"/>
                  </a:cubicBezTo>
                  <a:close/>
                </a:path>
              </a:pathLst>
            </a:custGeom>
            <a:solidFill>
              <a:srgbClr val="457D58"/>
            </a:solidFill>
          </p:spPr>
        </p:sp>
      </p:grpSp>
      <p:grpSp>
        <p:nvGrpSpPr>
          <p:cNvPr id="20" name="Group 20"/>
          <p:cNvGrpSpPr/>
          <p:nvPr/>
        </p:nvGrpSpPr>
        <p:grpSpPr>
          <a:xfrm>
            <a:off x="14078812" y="4628301"/>
            <a:ext cx="1087989" cy="1087989"/>
            <a:chOff x="0" y="0"/>
            <a:chExt cx="1450652" cy="1450652"/>
          </a:xfrm>
        </p:grpSpPr>
        <p:sp>
          <p:nvSpPr>
            <p:cNvPr id="21" name="Freeform 21"/>
            <p:cNvSpPr/>
            <p:nvPr/>
          </p:nvSpPr>
          <p:spPr>
            <a:xfrm>
              <a:off x="0" y="0"/>
              <a:ext cx="1450594" cy="1450594"/>
            </a:xfrm>
            <a:custGeom>
              <a:avLst/>
              <a:gdLst/>
              <a:ahLst/>
              <a:cxnLst/>
              <a:rect l="l" t="t" r="r" b="b"/>
              <a:pathLst>
                <a:path w="1450594" h="1450594">
                  <a:moveTo>
                    <a:pt x="0" y="0"/>
                  </a:moveTo>
                  <a:lnTo>
                    <a:pt x="1450594" y="0"/>
                  </a:lnTo>
                  <a:lnTo>
                    <a:pt x="1450594" y="1450594"/>
                  </a:lnTo>
                  <a:lnTo>
                    <a:pt x="0" y="1450594"/>
                  </a:lnTo>
                  <a:close/>
                </a:path>
              </a:pathLst>
            </a:custGeom>
            <a:blipFill>
              <a:blip r:embed="rId8"/>
              <a:stretch>
                <a:fillRect r="-3" b="-3"/>
              </a:stretch>
            </a:blipFill>
          </p:spPr>
        </p:sp>
      </p:grpSp>
      <p:sp>
        <p:nvSpPr>
          <p:cNvPr id="22" name="TextBox 22"/>
          <p:cNvSpPr txBox="1"/>
          <p:nvPr/>
        </p:nvSpPr>
        <p:spPr>
          <a:xfrm>
            <a:off x="13063773" y="6706263"/>
            <a:ext cx="3118068" cy="1089525"/>
          </a:xfrm>
          <a:prstGeom prst="rect">
            <a:avLst/>
          </a:prstGeom>
        </p:spPr>
        <p:txBody>
          <a:bodyPr lIns="0" tIns="0" rIns="0" bIns="0" rtlCol="0" anchor="t">
            <a:spAutoFit/>
          </a:bodyPr>
          <a:lstStyle/>
          <a:p>
            <a:pPr algn="ctr">
              <a:lnSpc>
                <a:spcPts val="2700"/>
              </a:lnSpc>
            </a:pPr>
            <a:r>
              <a:rPr lang="en-US" sz="2250" spc="-89">
                <a:solidFill>
                  <a:srgbClr val="272727"/>
                </a:solidFill>
                <a:latin typeface="Open Sans"/>
              </a:rPr>
              <a:t>Helps to engage with stakeholders</a:t>
            </a:r>
          </a:p>
        </p:txBody>
      </p:sp>
      <p:pic>
        <p:nvPicPr>
          <p:cNvPr id="24" name="Picture 23" descr="A close-up of a logo">
            <a:extLst>
              <a:ext uri="{FF2B5EF4-FFF2-40B4-BE49-F238E27FC236}">
                <a16:creationId xmlns:a16="http://schemas.microsoft.com/office/drawing/2014/main" id="{E9414C4A-90F0-DDD2-9C8F-1F559DD689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25" name="Audio 24">
            <a:hlinkClick r:id="" action="ppaction://media"/>
            <a:extLst>
              <a:ext uri="{FF2B5EF4-FFF2-40B4-BE49-F238E27FC236}">
                <a16:creationId xmlns:a16="http://schemas.microsoft.com/office/drawing/2014/main" id="{69CFBF44-8D09-ED44-18D8-6C70D716ABD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8914"/>
    </mc:Choice>
    <mc:Fallback>
      <p:transition spd="slow" advTm="48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E3ABE7C-0949-7AE7-66A5-36A90E373723}"/>
              </a:ext>
            </a:extLst>
          </p:cNvPr>
          <p:cNvSpPr/>
          <p:nvPr/>
        </p:nvSpPr>
        <p:spPr>
          <a:xfrm>
            <a:off x="613517" y="917129"/>
            <a:ext cx="5645612" cy="3143250"/>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gn="just">
              <a:lnSpc>
                <a:spcPts val="2160"/>
              </a:lnSpc>
            </a:pPr>
            <a:r>
              <a:rPr lang="en-US" b="1" spc="53" dirty="0">
                <a:solidFill>
                  <a:srgbClr val="365B6D"/>
                </a:solidFill>
                <a:latin typeface="Clear Sans Regular"/>
              </a:rPr>
              <a:t>Step 1: Problem Statement</a:t>
            </a:r>
          </a:p>
          <a:p>
            <a:pPr algn="just">
              <a:lnSpc>
                <a:spcPts val="2160"/>
              </a:lnSpc>
            </a:pPr>
            <a:endParaRPr lang="en-US" b="1" spc="53" dirty="0">
              <a:solidFill>
                <a:srgbClr val="365B6D"/>
              </a:solidFill>
              <a:latin typeface="Clear Sans Regular"/>
            </a:endParaRPr>
          </a:p>
          <a:p>
            <a:pPr marL="257175" indent="-257175" algn="just">
              <a:lnSpc>
                <a:spcPts val="2160"/>
              </a:lnSpc>
              <a:buFont typeface="Arial" panose="020B0604020202020204" pitchFamily="34" charset="0"/>
              <a:buChar char="•"/>
            </a:pPr>
            <a:r>
              <a:rPr lang="en-US" dirty="0">
                <a:solidFill>
                  <a:srgbClr val="365B6D"/>
                </a:solidFill>
                <a:latin typeface="Clear Sans Regular"/>
              </a:rPr>
              <a:t>What problem are you trying to solve?</a:t>
            </a:r>
          </a:p>
          <a:p>
            <a:pPr marL="257175" indent="-257175" algn="just">
              <a:lnSpc>
                <a:spcPts val="2160"/>
              </a:lnSpc>
              <a:buFont typeface="Arial" panose="020B0604020202020204" pitchFamily="34" charset="0"/>
              <a:buChar char="•"/>
            </a:pPr>
            <a:r>
              <a:rPr lang="en-US" dirty="0">
                <a:solidFill>
                  <a:srgbClr val="365B6D"/>
                </a:solidFill>
                <a:latin typeface="Clear Sans Regular"/>
              </a:rPr>
              <a:t>How do we quantify the problem?</a:t>
            </a:r>
          </a:p>
        </p:txBody>
      </p:sp>
      <p:sp>
        <p:nvSpPr>
          <p:cNvPr id="6" name="Rectangle: Rounded Corners 5">
            <a:extLst>
              <a:ext uri="{FF2B5EF4-FFF2-40B4-BE49-F238E27FC236}">
                <a16:creationId xmlns:a16="http://schemas.microsoft.com/office/drawing/2014/main" id="{75798F4A-CEC1-A6EE-783E-DCC0BCEF75FF}"/>
              </a:ext>
            </a:extLst>
          </p:cNvPr>
          <p:cNvSpPr/>
          <p:nvPr/>
        </p:nvSpPr>
        <p:spPr>
          <a:xfrm>
            <a:off x="613517" y="4371975"/>
            <a:ext cx="5715402" cy="3143250"/>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gn="just">
              <a:lnSpc>
                <a:spcPts val="2160"/>
              </a:lnSpc>
            </a:pPr>
            <a:r>
              <a:rPr lang="en-US" b="1" spc="53" dirty="0">
                <a:solidFill>
                  <a:srgbClr val="365B6D"/>
                </a:solidFill>
                <a:latin typeface="Clear Sans Regular"/>
              </a:rPr>
              <a:t>Step 2: Current Situation</a:t>
            </a:r>
          </a:p>
          <a:p>
            <a:pPr algn="just">
              <a:lnSpc>
                <a:spcPts val="2160"/>
              </a:lnSpc>
            </a:pPr>
            <a:endParaRPr lang="en-US" b="1" spc="53" dirty="0">
              <a:solidFill>
                <a:srgbClr val="365B6D"/>
              </a:solidFill>
              <a:latin typeface="Clear Sans Regular"/>
            </a:endParaRPr>
          </a:p>
          <a:p>
            <a:pPr marL="0" lvl="1" indent="-162887" algn="just">
              <a:lnSpc>
                <a:spcPts val="2160"/>
              </a:lnSpc>
              <a:buFont typeface="Arial"/>
              <a:buChar char="•"/>
            </a:pPr>
            <a:r>
              <a:rPr lang="en-US" spc="53" dirty="0">
                <a:solidFill>
                  <a:srgbClr val="365B6D"/>
                </a:solidFill>
                <a:latin typeface="Clear Sans Regular"/>
              </a:rPr>
              <a:t>What is the current process</a:t>
            </a:r>
          </a:p>
          <a:p>
            <a:pPr marL="0" lvl="1" indent="-162887" algn="just">
              <a:lnSpc>
                <a:spcPts val="2160"/>
              </a:lnSpc>
              <a:buFont typeface="Arial"/>
              <a:buChar char="•"/>
            </a:pPr>
            <a:r>
              <a:rPr lang="en-US" spc="53" dirty="0">
                <a:solidFill>
                  <a:srgbClr val="365B6D"/>
                </a:solidFill>
                <a:latin typeface="Clear Sans Regular"/>
              </a:rPr>
              <a:t>What is the team doing?</a:t>
            </a:r>
          </a:p>
          <a:p>
            <a:pPr marL="0" lvl="1" indent="-162887" algn="just">
              <a:lnSpc>
                <a:spcPts val="2160"/>
              </a:lnSpc>
              <a:buFont typeface="Arial"/>
              <a:buChar char="•"/>
            </a:pPr>
            <a:r>
              <a:rPr lang="en-US" spc="53" dirty="0">
                <a:solidFill>
                  <a:srgbClr val="365B6D"/>
                </a:solidFill>
                <a:latin typeface="Clear Sans Regular"/>
              </a:rPr>
              <a:t>What are we measuring?</a:t>
            </a:r>
          </a:p>
        </p:txBody>
      </p:sp>
      <p:sp>
        <p:nvSpPr>
          <p:cNvPr id="7" name="Rectangle: Rounded Corners 6">
            <a:extLst>
              <a:ext uri="{FF2B5EF4-FFF2-40B4-BE49-F238E27FC236}">
                <a16:creationId xmlns:a16="http://schemas.microsoft.com/office/drawing/2014/main" id="{2CF9B075-EEAE-368D-02A0-536B631C1846}"/>
              </a:ext>
            </a:extLst>
          </p:cNvPr>
          <p:cNvSpPr/>
          <p:nvPr/>
        </p:nvSpPr>
        <p:spPr>
          <a:xfrm>
            <a:off x="12749791" y="5488004"/>
            <a:ext cx="4757738" cy="4481943"/>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nSpc>
                <a:spcPts val="2160"/>
              </a:lnSpc>
            </a:pPr>
            <a:r>
              <a:rPr lang="en-US" b="1" spc="53" dirty="0">
                <a:solidFill>
                  <a:srgbClr val="365B6D"/>
                </a:solidFill>
                <a:latin typeface="Clear Sans Regular"/>
              </a:rPr>
              <a:t>Step 7. Reflect and Learn</a:t>
            </a:r>
          </a:p>
          <a:p>
            <a:pPr>
              <a:lnSpc>
                <a:spcPts val="2160"/>
              </a:lnSpc>
            </a:pPr>
            <a:endParaRPr lang="en-US" b="1" spc="53" dirty="0">
              <a:solidFill>
                <a:srgbClr val="365B6D"/>
              </a:solidFill>
              <a:latin typeface="Clear Sans Regular"/>
            </a:endParaRPr>
          </a:p>
          <a:p>
            <a:pPr marL="325772" lvl="1" indent="-162887">
              <a:lnSpc>
                <a:spcPts val="2160"/>
              </a:lnSpc>
              <a:buFont typeface="Arial"/>
              <a:buChar char="•"/>
            </a:pPr>
            <a:r>
              <a:rPr lang="en-US" dirty="0">
                <a:solidFill>
                  <a:srgbClr val="365B6D"/>
                </a:solidFill>
                <a:latin typeface="Clear Sans Regular"/>
              </a:rPr>
              <a:t>Did you achieve your goal?</a:t>
            </a:r>
          </a:p>
          <a:p>
            <a:pPr marL="325772" lvl="1" indent="-162887">
              <a:lnSpc>
                <a:spcPts val="2160"/>
              </a:lnSpc>
              <a:buFont typeface="Arial"/>
              <a:buChar char="•"/>
            </a:pPr>
            <a:r>
              <a:rPr lang="en-US" dirty="0">
                <a:solidFill>
                  <a:srgbClr val="365B6D"/>
                </a:solidFill>
                <a:latin typeface="Clear Sans Regular"/>
              </a:rPr>
              <a:t>How many PDSA cycles did you do?</a:t>
            </a:r>
          </a:p>
          <a:p>
            <a:pPr marL="325772" lvl="1" indent="-162887">
              <a:lnSpc>
                <a:spcPts val="2160"/>
              </a:lnSpc>
              <a:buFont typeface="Arial"/>
              <a:buChar char="•"/>
            </a:pPr>
            <a:r>
              <a:rPr lang="en-US" dirty="0">
                <a:solidFill>
                  <a:srgbClr val="365B6D"/>
                </a:solidFill>
                <a:latin typeface="Clear Sans Regular"/>
              </a:rPr>
              <a:t>What did we learn?</a:t>
            </a:r>
          </a:p>
        </p:txBody>
      </p:sp>
      <p:sp>
        <p:nvSpPr>
          <p:cNvPr id="8" name="Rectangle: Rounded Corners 7">
            <a:extLst>
              <a:ext uri="{FF2B5EF4-FFF2-40B4-BE49-F238E27FC236}">
                <a16:creationId xmlns:a16="http://schemas.microsoft.com/office/drawing/2014/main" id="{BD08B2A2-A5E5-81F2-7FE7-D594D9F2CB60}"/>
              </a:ext>
            </a:extLst>
          </p:cNvPr>
          <p:cNvSpPr/>
          <p:nvPr/>
        </p:nvSpPr>
        <p:spPr>
          <a:xfrm>
            <a:off x="6743298" y="5488002"/>
            <a:ext cx="5715402" cy="4481943"/>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nSpc>
                <a:spcPts val="2160"/>
              </a:lnSpc>
            </a:pPr>
            <a:r>
              <a:rPr lang="en-US" b="1" spc="53" dirty="0">
                <a:solidFill>
                  <a:srgbClr val="365B6D"/>
                </a:solidFill>
                <a:latin typeface="Clear Sans Regular"/>
              </a:rPr>
              <a:t>Step 5: Design the Improvement</a:t>
            </a:r>
          </a:p>
          <a:p>
            <a:pPr>
              <a:lnSpc>
                <a:spcPts val="2160"/>
              </a:lnSpc>
            </a:pPr>
            <a:endParaRPr lang="en-US" b="1" spc="53" dirty="0">
              <a:solidFill>
                <a:srgbClr val="365B6D"/>
              </a:solidFill>
              <a:latin typeface="Clear Sans Regular"/>
            </a:endParaRPr>
          </a:p>
          <a:p>
            <a:pPr marL="325772" lvl="1" indent="-162887">
              <a:lnSpc>
                <a:spcPts val="2160"/>
              </a:lnSpc>
              <a:buFont typeface="Arial"/>
              <a:buChar char="•"/>
            </a:pPr>
            <a:r>
              <a:rPr lang="en-US" dirty="0">
                <a:solidFill>
                  <a:srgbClr val="365B6D"/>
                </a:solidFill>
                <a:latin typeface="Clear Sans Regular"/>
              </a:rPr>
              <a:t>What are you proposing to change?</a:t>
            </a:r>
          </a:p>
          <a:p>
            <a:pPr marL="325772" lvl="1" indent="-162887">
              <a:lnSpc>
                <a:spcPts val="2160"/>
              </a:lnSpc>
              <a:buFont typeface="Arial"/>
              <a:buChar char="•"/>
            </a:pPr>
            <a:r>
              <a:rPr lang="en-US" dirty="0">
                <a:solidFill>
                  <a:srgbClr val="365B6D"/>
                </a:solidFill>
                <a:latin typeface="Clear Sans Regular"/>
              </a:rPr>
              <a:t>How are you planning to change it?</a:t>
            </a:r>
          </a:p>
          <a:p>
            <a:pPr marL="325772" lvl="1" indent="-162887">
              <a:lnSpc>
                <a:spcPts val="2160"/>
              </a:lnSpc>
              <a:buFont typeface="Arial"/>
              <a:buChar char="•"/>
            </a:pPr>
            <a:r>
              <a:rPr lang="en-US" dirty="0">
                <a:solidFill>
                  <a:srgbClr val="365B6D"/>
                </a:solidFill>
                <a:latin typeface="Clear Sans Regular"/>
              </a:rPr>
              <a:t>Why was this change chosen?</a:t>
            </a:r>
          </a:p>
        </p:txBody>
      </p:sp>
      <p:sp>
        <p:nvSpPr>
          <p:cNvPr id="9" name="Rectangle: Rounded Corners 8">
            <a:extLst>
              <a:ext uri="{FF2B5EF4-FFF2-40B4-BE49-F238E27FC236}">
                <a16:creationId xmlns:a16="http://schemas.microsoft.com/office/drawing/2014/main" id="{0159A6F2-B413-B701-5E7A-0CF30850BD19}"/>
              </a:ext>
            </a:extLst>
          </p:cNvPr>
          <p:cNvSpPr/>
          <p:nvPr/>
        </p:nvSpPr>
        <p:spPr>
          <a:xfrm>
            <a:off x="6620009" y="917129"/>
            <a:ext cx="5838692" cy="4226370"/>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nSpc>
                <a:spcPts val="2160"/>
              </a:lnSpc>
            </a:pPr>
            <a:r>
              <a:rPr lang="en-US" b="1" spc="53" dirty="0">
                <a:solidFill>
                  <a:srgbClr val="365B6D"/>
                </a:solidFill>
                <a:latin typeface="Clear Sans Regular"/>
              </a:rPr>
              <a:t>Step 4: Root Cause Analysis</a:t>
            </a:r>
          </a:p>
          <a:p>
            <a:pPr>
              <a:lnSpc>
                <a:spcPts val="2160"/>
              </a:lnSpc>
            </a:pPr>
            <a:endParaRPr lang="en-US" b="1" spc="53" dirty="0">
              <a:solidFill>
                <a:srgbClr val="365B6D"/>
              </a:solidFill>
              <a:latin typeface="Clear Sans Regular"/>
            </a:endParaRPr>
          </a:p>
          <a:p>
            <a:pPr marL="325772" lvl="1" indent="-162887">
              <a:lnSpc>
                <a:spcPts val="2160"/>
              </a:lnSpc>
              <a:buFont typeface="Arial"/>
              <a:buChar char="•"/>
            </a:pPr>
            <a:r>
              <a:rPr lang="en-US" dirty="0">
                <a:solidFill>
                  <a:srgbClr val="365B6D"/>
                </a:solidFill>
                <a:latin typeface="Clear Sans Regular"/>
              </a:rPr>
              <a:t>What is the root cause of the issue?</a:t>
            </a:r>
          </a:p>
        </p:txBody>
      </p:sp>
      <p:sp>
        <p:nvSpPr>
          <p:cNvPr id="10" name="Rectangle: Rounded Corners 9">
            <a:extLst>
              <a:ext uri="{FF2B5EF4-FFF2-40B4-BE49-F238E27FC236}">
                <a16:creationId xmlns:a16="http://schemas.microsoft.com/office/drawing/2014/main" id="{ADA607C9-718C-D5CC-2413-0E7ED27EF074}"/>
              </a:ext>
            </a:extLst>
          </p:cNvPr>
          <p:cNvSpPr/>
          <p:nvPr/>
        </p:nvSpPr>
        <p:spPr>
          <a:xfrm>
            <a:off x="12771659" y="917128"/>
            <a:ext cx="4757738" cy="4226372"/>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nSpc>
                <a:spcPts val="2160"/>
              </a:lnSpc>
            </a:pPr>
            <a:r>
              <a:rPr lang="en-US" b="1" spc="53" dirty="0">
                <a:solidFill>
                  <a:srgbClr val="365B6D"/>
                </a:solidFill>
                <a:latin typeface="Clear Sans Regular"/>
              </a:rPr>
              <a:t>Step 6: Tests of Change</a:t>
            </a:r>
          </a:p>
          <a:p>
            <a:pPr>
              <a:lnSpc>
                <a:spcPts val="2160"/>
              </a:lnSpc>
            </a:pPr>
            <a:endParaRPr lang="en-US" b="1" spc="53" dirty="0">
              <a:solidFill>
                <a:srgbClr val="365B6D"/>
              </a:solidFill>
              <a:latin typeface="Clear Sans Regular"/>
            </a:endParaRPr>
          </a:p>
          <a:p>
            <a:pPr marL="325772" lvl="1" indent="-162887">
              <a:lnSpc>
                <a:spcPts val="2160"/>
              </a:lnSpc>
              <a:buFont typeface="Arial"/>
              <a:buChar char="•"/>
            </a:pPr>
            <a:r>
              <a:rPr lang="en-US" dirty="0">
                <a:solidFill>
                  <a:srgbClr val="365B6D"/>
                </a:solidFill>
                <a:latin typeface="Clear Sans Regular"/>
              </a:rPr>
              <a:t>What is the timeline How long will this take?</a:t>
            </a:r>
          </a:p>
          <a:p>
            <a:pPr marL="325772" lvl="1" indent="-162887">
              <a:lnSpc>
                <a:spcPts val="2160"/>
              </a:lnSpc>
              <a:buFont typeface="Arial"/>
              <a:buChar char="•"/>
            </a:pPr>
            <a:r>
              <a:rPr lang="en-US" dirty="0">
                <a:solidFill>
                  <a:srgbClr val="365B6D"/>
                </a:solidFill>
                <a:latin typeface="Clear Sans Regular"/>
              </a:rPr>
              <a:t>Who will be on the project team?</a:t>
            </a:r>
          </a:p>
          <a:p>
            <a:pPr marL="325772" lvl="1" indent="-162887">
              <a:lnSpc>
                <a:spcPts val="2160"/>
              </a:lnSpc>
              <a:buFont typeface="Arial"/>
              <a:buChar char="•"/>
            </a:pPr>
            <a:r>
              <a:rPr lang="en-US" dirty="0">
                <a:solidFill>
                  <a:srgbClr val="365B6D"/>
                </a:solidFill>
                <a:latin typeface="Clear Sans Regular"/>
              </a:rPr>
              <a:t>Who is responsible for what?</a:t>
            </a:r>
          </a:p>
        </p:txBody>
      </p:sp>
      <p:sp>
        <p:nvSpPr>
          <p:cNvPr id="11" name="Rectangle: Rounded Corners 10">
            <a:extLst>
              <a:ext uri="{FF2B5EF4-FFF2-40B4-BE49-F238E27FC236}">
                <a16:creationId xmlns:a16="http://schemas.microsoft.com/office/drawing/2014/main" id="{4044BE4A-B4A9-25C7-3821-FB5BF29F2CD7}"/>
              </a:ext>
            </a:extLst>
          </p:cNvPr>
          <p:cNvSpPr/>
          <p:nvPr/>
        </p:nvSpPr>
        <p:spPr>
          <a:xfrm>
            <a:off x="675161" y="7812535"/>
            <a:ext cx="5838692" cy="2157413"/>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nSpc>
                <a:spcPts val="2160"/>
              </a:lnSpc>
            </a:pPr>
            <a:r>
              <a:rPr lang="en-US" b="1" spc="53" dirty="0">
                <a:solidFill>
                  <a:srgbClr val="365B6D"/>
                </a:solidFill>
                <a:latin typeface="Clear Sans Regular"/>
              </a:rPr>
              <a:t>Step 3: Vision/Goals</a:t>
            </a:r>
          </a:p>
          <a:p>
            <a:pPr>
              <a:lnSpc>
                <a:spcPts val="2160"/>
              </a:lnSpc>
            </a:pPr>
            <a:endParaRPr lang="en-US" b="1" spc="53" dirty="0">
              <a:solidFill>
                <a:srgbClr val="365B6D"/>
              </a:solidFill>
              <a:latin typeface="Clear Sans Regular"/>
            </a:endParaRPr>
          </a:p>
          <a:p>
            <a:pPr marL="325772" lvl="1" indent="-162887">
              <a:lnSpc>
                <a:spcPts val="2160"/>
              </a:lnSpc>
              <a:buFont typeface="Arial"/>
              <a:buChar char="•"/>
            </a:pPr>
            <a:r>
              <a:rPr lang="en-US" dirty="0">
                <a:solidFill>
                  <a:srgbClr val="365B6D"/>
                </a:solidFill>
                <a:latin typeface="Clear Sans Regular"/>
              </a:rPr>
              <a:t>What is the overall vision?</a:t>
            </a:r>
          </a:p>
          <a:p>
            <a:pPr marL="325772" lvl="1" indent="-162887">
              <a:lnSpc>
                <a:spcPts val="2160"/>
              </a:lnSpc>
              <a:buFont typeface="Arial"/>
              <a:buChar char="•"/>
            </a:pPr>
            <a:r>
              <a:rPr lang="en-US" dirty="0">
                <a:solidFill>
                  <a:srgbClr val="365B6D"/>
                </a:solidFill>
                <a:latin typeface="Clear Sans Regular"/>
              </a:rPr>
              <a:t>What is the goal?</a:t>
            </a:r>
          </a:p>
          <a:p>
            <a:pPr marL="325772" lvl="1" indent="-162887">
              <a:lnSpc>
                <a:spcPts val="2160"/>
              </a:lnSpc>
              <a:buFont typeface="Arial"/>
              <a:buChar char="•"/>
            </a:pPr>
            <a:r>
              <a:rPr lang="en-US" dirty="0">
                <a:solidFill>
                  <a:srgbClr val="365B6D"/>
                </a:solidFill>
                <a:latin typeface="Clear Sans Regular"/>
              </a:rPr>
              <a:t>How will you know it is successful?</a:t>
            </a:r>
            <a:endParaRPr lang="en-GB" sz="2700" dirty="0"/>
          </a:p>
        </p:txBody>
      </p:sp>
      <p:sp>
        <p:nvSpPr>
          <p:cNvPr id="12" name="TextBox 11">
            <a:extLst>
              <a:ext uri="{FF2B5EF4-FFF2-40B4-BE49-F238E27FC236}">
                <a16:creationId xmlns:a16="http://schemas.microsoft.com/office/drawing/2014/main" id="{0E11F965-2157-F7CD-006B-C22B64B27650}"/>
              </a:ext>
            </a:extLst>
          </p:cNvPr>
          <p:cNvSpPr txBox="1"/>
          <p:nvPr/>
        </p:nvSpPr>
        <p:spPr>
          <a:xfrm>
            <a:off x="675161" y="201390"/>
            <a:ext cx="5715402" cy="507831"/>
          </a:xfrm>
          <a:prstGeom prst="rect">
            <a:avLst/>
          </a:prstGeom>
          <a:noFill/>
        </p:spPr>
        <p:txBody>
          <a:bodyPr wrap="square" rtlCol="0">
            <a:spAutoFit/>
          </a:bodyPr>
          <a:lstStyle/>
          <a:p>
            <a:r>
              <a:rPr lang="en-GB" sz="2700" dirty="0">
                <a:latin typeface="Clear Sans Regular" panose="020B0604020202020204" charset="0"/>
                <a:cs typeface="Clear Sans Regular" panose="020B0604020202020204" charset="0"/>
              </a:rPr>
              <a:t>A3 THINKING WORKSHEET</a:t>
            </a:r>
          </a:p>
        </p:txBody>
      </p:sp>
      <p:pic>
        <p:nvPicPr>
          <p:cNvPr id="14" name="Picture 13" descr="A close-up of a logo&#10;&#10;Description automatically generated">
            <a:extLst>
              <a:ext uri="{FF2B5EF4-FFF2-40B4-BE49-F238E27FC236}">
                <a16:creationId xmlns:a16="http://schemas.microsoft.com/office/drawing/2014/main" id="{AAB5B25F-1D35-CE61-0FF9-1271BAE2B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01800" y="113734"/>
            <a:ext cx="2670396" cy="647057"/>
          </a:xfrm>
          <a:prstGeom prst="rect">
            <a:avLst/>
          </a:prstGeom>
        </p:spPr>
      </p:pic>
      <p:pic>
        <p:nvPicPr>
          <p:cNvPr id="18" name="Audio 17">
            <a:hlinkClick r:id="" action="ppaction://media"/>
            <a:extLst>
              <a:ext uri="{FF2B5EF4-FFF2-40B4-BE49-F238E27FC236}">
                <a16:creationId xmlns:a16="http://schemas.microsoft.com/office/drawing/2014/main" id="{97FB08D0-9892-5CDD-1A68-6B4B775CD13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572902138"/>
      </p:ext>
    </p:extLst>
  </p:cSld>
  <p:clrMapOvr>
    <a:masterClrMapping/>
  </p:clrMapOvr>
  <mc:AlternateContent xmlns:mc="http://schemas.openxmlformats.org/markup-compatibility/2006">
    <mc:Choice xmlns:p14="http://schemas.microsoft.com/office/powerpoint/2010/main" Requires="p14">
      <p:transition spd="slow" p14:dur="2000" advTm="18416"/>
    </mc:Choice>
    <mc:Fallback>
      <p:transition spd="slow" advTm="18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E3ABE7C-0949-7AE7-66A5-36A90E373723}"/>
              </a:ext>
            </a:extLst>
          </p:cNvPr>
          <p:cNvSpPr/>
          <p:nvPr/>
        </p:nvSpPr>
        <p:spPr>
          <a:xfrm>
            <a:off x="613517" y="917129"/>
            <a:ext cx="5645612" cy="3143250"/>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gn="just">
              <a:lnSpc>
                <a:spcPts val="2160"/>
              </a:lnSpc>
            </a:pPr>
            <a:r>
              <a:rPr lang="en-US" b="1" spc="53" dirty="0">
                <a:solidFill>
                  <a:srgbClr val="365B6D"/>
                </a:solidFill>
                <a:latin typeface="Clear Sans Regular"/>
              </a:rPr>
              <a:t>Step 1: Problem Statement</a:t>
            </a:r>
          </a:p>
          <a:p>
            <a:pPr algn="just">
              <a:lnSpc>
                <a:spcPts val="2160"/>
              </a:lnSpc>
            </a:pPr>
            <a:endParaRPr lang="en-US" b="1" spc="53" dirty="0">
              <a:solidFill>
                <a:srgbClr val="365B6D"/>
              </a:solidFill>
              <a:latin typeface="Clear Sans Regular"/>
            </a:endParaRPr>
          </a:p>
          <a:p>
            <a:pPr marL="257175" indent="-257175" algn="just">
              <a:lnSpc>
                <a:spcPts val="2160"/>
              </a:lnSpc>
              <a:buFont typeface="Arial" panose="020B0604020202020204" pitchFamily="34" charset="0"/>
              <a:buChar char="•"/>
            </a:pPr>
            <a:r>
              <a:rPr lang="en-US" dirty="0">
                <a:solidFill>
                  <a:srgbClr val="365B6D"/>
                </a:solidFill>
                <a:latin typeface="Clear Sans Regular"/>
              </a:rPr>
              <a:t>What problem are you trying to solve?</a:t>
            </a:r>
          </a:p>
          <a:p>
            <a:pPr marL="257175" indent="-257175" algn="just">
              <a:lnSpc>
                <a:spcPts val="2160"/>
              </a:lnSpc>
              <a:buFont typeface="Arial" panose="020B0604020202020204" pitchFamily="34" charset="0"/>
              <a:buChar char="•"/>
            </a:pPr>
            <a:r>
              <a:rPr lang="en-US" dirty="0">
                <a:solidFill>
                  <a:srgbClr val="365B6D"/>
                </a:solidFill>
                <a:latin typeface="Clear Sans Regular"/>
              </a:rPr>
              <a:t>How do we quantify the problem?</a:t>
            </a:r>
          </a:p>
        </p:txBody>
      </p:sp>
      <p:sp>
        <p:nvSpPr>
          <p:cNvPr id="6" name="Rectangle: Rounded Corners 5">
            <a:extLst>
              <a:ext uri="{FF2B5EF4-FFF2-40B4-BE49-F238E27FC236}">
                <a16:creationId xmlns:a16="http://schemas.microsoft.com/office/drawing/2014/main" id="{75798F4A-CEC1-A6EE-783E-DCC0BCEF75FF}"/>
              </a:ext>
            </a:extLst>
          </p:cNvPr>
          <p:cNvSpPr/>
          <p:nvPr/>
        </p:nvSpPr>
        <p:spPr>
          <a:xfrm>
            <a:off x="613517" y="4371975"/>
            <a:ext cx="5715402" cy="3143250"/>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gn="just">
              <a:lnSpc>
                <a:spcPts val="2160"/>
              </a:lnSpc>
            </a:pPr>
            <a:r>
              <a:rPr lang="en-US" b="1" spc="53" dirty="0">
                <a:solidFill>
                  <a:srgbClr val="365B6D"/>
                </a:solidFill>
                <a:latin typeface="Clear Sans Regular"/>
              </a:rPr>
              <a:t>Step 2: Current Situation</a:t>
            </a:r>
          </a:p>
          <a:p>
            <a:pPr algn="just">
              <a:lnSpc>
                <a:spcPts val="2160"/>
              </a:lnSpc>
            </a:pPr>
            <a:endParaRPr lang="en-US" b="1" spc="53" dirty="0">
              <a:solidFill>
                <a:srgbClr val="365B6D"/>
              </a:solidFill>
              <a:latin typeface="Clear Sans Regular"/>
            </a:endParaRPr>
          </a:p>
          <a:p>
            <a:pPr marL="0" lvl="1" indent="-162887" algn="just">
              <a:lnSpc>
                <a:spcPts val="2160"/>
              </a:lnSpc>
              <a:buFont typeface="Arial"/>
              <a:buChar char="•"/>
            </a:pPr>
            <a:r>
              <a:rPr lang="en-US" spc="53" dirty="0">
                <a:solidFill>
                  <a:srgbClr val="365B6D"/>
                </a:solidFill>
                <a:latin typeface="Clear Sans Regular"/>
              </a:rPr>
              <a:t>What is the current process</a:t>
            </a:r>
          </a:p>
          <a:p>
            <a:pPr marL="0" lvl="1" indent="-162887" algn="just">
              <a:lnSpc>
                <a:spcPts val="2160"/>
              </a:lnSpc>
              <a:buFont typeface="Arial"/>
              <a:buChar char="•"/>
            </a:pPr>
            <a:r>
              <a:rPr lang="en-US" spc="53" dirty="0">
                <a:solidFill>
                  <a:srgbClr val="365B6D"/>
                </a:solidFill>
                <a:latin typeface="Clear Sans Regular"/>
              </a:rPr>
              <a:t>What is the team doing?</a:t>
            </a:r>
          </a:p>
          <a:p>
            <a:pPr marL="0" lvl="1" indent="-162887" algn="just">
              <a:lnSpc>
                <a:spcPts val="2160"/>
              </a:lnSpc>
              <a:buFont typeface="Arial"/>
              <a:buChar char="•"/>
            </a:pPr>
            <a:r>
              <a:rPr lang="en-US" spc="53" dirty="0">
                <a:solidFill>
                  <a:srgbClr val="365B6D"/>
                </a:solidFill>
                <a:latin typeface="Clear Sans Regular"/>
              </a:rPr>
              <a:t>What are we measuring?</a:t>
            </a:r>
          </a:p>
        </p:txBody>
      </p:sp>
      <p:sp>
        <p:nvSpPr>
          <p:cNvPr id="7" name="Rectangle: Rounded Corners 6">
            <a:extLst>
              <a:ext uri="{FF2B5EF4-FFF2-40B4-BE49-F238E27FC236}">
                <a16:creationId xmlns:a16="http://schemas.microsoft.com/office/drawing/2014/main" id="{2CF9B075-EEAE-368D-02A0-536B631C1846}"/>
              </a:ext>
            </a:extLst>
          </p:cNvPr>
          <p:cNvSpPr/>
          <p:nvPr/>
        </p:nvSpPr>
        <p:spPr>
          <a:xfrm>
            <a:off x="12749791" y="5488004"/>
            <a:ext cx="4757738" cy="4481943"/>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nSpc>
                <a:spcPts val="2160"/>
              </a:lnSpc>
            </a:pPr>
            <a:r>
              <a:rPr lang="en-US" b="1" spc="53" dirty="0">
                <a:solidFill>
                  <a:srgbClr val="365B6D"/>
                </a:solidFill>
                <a:latin typeface="Clear Sans Regular"/>
              </a:rPr>
              <a:t>Step 7. Reflect and Learn</a:t>
            </a:r>
          </a:p>
          <a:p>
            <a:pPr>
              <a:lnSpc>
                <a:spcPts val="2160"/>
              </a:lnSpc>
            </a:pPr>
            <a:endParaRPr lang="en-US" b="1" spc="53" dirty="0">
              <a:solidFill>
                <a:srgbClr val="365B6D"/>
              </a:solidFill>
              <a:latin typeface="Clear Sans Regular"/>
            </a:endParaRPr>
          </a:p>
          <a:p>
            <a:pPr marL="325772" lvl="1" indent="-162887">
              <a:lnSpc>
                <a:spcPts val="2160"/>
              </a:lnSpc>
              <a:buFont typeface="Arial"/>
              <a:buChar char="•"/>
            </a:pPr>
            <a:r>
              <a:rPr lang="en-US" dirty="0">
                <a:solidFill>
                  <a:srgbClr val="365B6D"/>
                </a:solidFill>
                <a:latin typeface="Clear Sans Regular"/>
              </a:rPr>
              <a:t>Did you achieve your goal?</a:t>
            </a:r>
          </a:p>
          <a:p>
            <a:pPr marL="325772" lvl="1" indent="-162887">
              <a:lnSpc>
                <a:spcPts val="2160"/>
              </a:lnSpc>
              <a:buFont typeface="Arial"/>
              <a:buChar char="•"/>
            </a:pPr>
            <a:r>
              <a:rPr lang="en-US" dirty="0">
                <a:solidFill>
                  <a:srgbClr val="365B6D"/>
                </a:solidFill>
                <a:latin typeface="Clear Sans Regular"/>
              </a:rPr>
              <a:t>How many PDSA cycles did you do?</a:t>
            </a:r>
          </a:p>
          <a:p>
            <a:pPr marL="325772" lvl="1" indent="-162887">
              <a:lnSpc>
                <a:spcPts val="2160"/>
              </a:lnSpc>
              <a:buFont typeface="Arial"/>
              <a:buChar char="•"/>
            </a:pPr>
            <a:r>
              <a:rPr lang="en-US" dirty="0">
                <a:solidFill>
                  <a:srgbClr val="365B6D"/>
                </a:solidFill>
                <a:latin typeface="Clear Sans Regular"/>
              </a:rPr>
              <a:t>What did we learn?</a:t>
            </a:r>
          </a:p>
        </p:txBody>
      </p:sp>
      <p:sp>
        <p:nvSpPr>
          <p:cNvPr id="8" name="Rectangle: Rounded Corners 7">
            <a:extLst>
              <a:ext uri="{FF2B5EF4-FFF2-40B4-BE49-F238E27FC236}">
                <a16:creationId xmlns:a16="http://schemas.microsoft.com/office/drawing/2014/main" id="{BD08B2A2-A5E5-81F2-7FE7-D594D9F2CB60}"/>
              </a:ext>
            </a:extLst>
          </p:cNvPr>
          <p:cNvSpPr/>
          <p:nvPr/>
        </p:nvSpPr>
        <p:spPr>
          <a:xfrm>
            <a:off x="6743298" y="5488002"/>
            <a:ext cx="5715402" cy="4481943"/>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nSpc>
                <a:spcPts val="2160"/>
              </a:lnSpc>
            </a:pPr>
            <a:r>
              <a:rPr lang="en-US" b="1" spc="53" dirty="0">
                <a:solidFill>
                  <a:srgbClr val="365B6D"/>
                </a:solidFill>
                <a:latin typeface="Clear Sans Regular"/>
              </a:rPr>
              <a:t>Step 5: Design the Improvement</a:t>
            </a:r>
          </a:p>
          <a:p>
            <a:pPr>
              <a:lnSpc>
                <a:spcPts val="2160"/>
              </a:lnSpc>
            </a:pPr>
            <a:endParaRPr lang="en-US" b="1" spc="53" dirty="0">
              <a:solidFill>
                <a:srgbClr val="365B6D"/>
              </a:solidFill>
              <a:latin typeface="Clear Sans Regular"/>
            </a:endParaRPr>
          </a:p>
          <a:p>
            <a:pPr marL="325772" lvl="1" indent="-162887">
              <a:lnSpc>
                <a:spcPts val="2160"/>
              </a:lnSpc>
              <a:buFont typeface="Arial"/>
              <a:buChar char="•"/>
            </a:pPr>
            <a:r>
              <a:rPr lang="en-US" dirty="0">
                <a:solidFill>
                  <a:srgbClr val="365B6D"/>
                </a:solidFill>
                <a:latin typeface="Clear Sans Regular"/>
              </a:rPr>
              <a:t>What are you proposing to change?</a:t>
            </a:r>
          </a:p>
          <a:p>
            <a:pPr marL="325772" lvl="1" indent="-162887">
              <a:lnSpc>
                <a:spcPts val="2160"/>
              </a:lnSpc>
              <a:buFont typeface="Arial"/>
              <a:buChar char="•"/>
            </a:pPr>
            <a:r>
              <a:rPr lang="en-US" dirty="0">
                <a:solidFill>
                  <a:srgbClr val="365B6D"/>
                </a:solidFill>
                <a:latin typeface="Clear Sans Regular"/>
              </a:rPr>
              <a:t>How are you planning to change it?</a:t>
            </a:r>
          </a:p>
          <a:p>
            <a:pPr marL="325772" lvl="1" indent="-162887">
              <a:lnSpc>
                <a:spcPts val="2160"/>
              </a:lnSpc>
              <a:buFont typeface="Arial"/>
              <a:buChar char="•"/>
            </a:pPr>
            <a:r>
              <a:rPr lang="en-US" dirty="0">
                <a:solidFill>
                  <a:srgbClr val="365B6D"/>
                </a:solidFill>
                <a:latin typeface="Clear Sans Regular"/>
              </a:rPr>
              <a:t>Why was this change chosen?</a:t>
            </a:r>
          </a:p>
        </p:txBody>
      </p:sp>
      <p:sp>
        <p:nvSpPr>
          <p:cNvPr id="9" name="Rectangle: Rounded Corners 8">
            <a:extLst>
              <a:ext uri="{FF2B5EF4-FFF2-40B4-BE49-F238E27FC236}">
                <a16:creationId xmlns:a16="http://schemas.microsoft.com/office/drawing/2014/main" id="{0159A6F2-B413-B701-5E7A-0CF30850BD19}"/>
              </a:ext>
            </a:extLst>
          </p:cNvPr>
          <p:cNvSpPr/>
          <p:nvPr/>
        </p:nvSpPr>
        <p:spPr>
          <a:xfrm>
            <a:off x="6620009" y="917129"/>
            <a:ext cx="5838692" cy="4226370"/>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nSpc>
                <a:spcPts val="2160"/>
              </a:lnSpc>
            </a:pPr>
            <a:r>
              <a:rPr lang="en-US" b="1" spc="53" dirty="0">
                <a:solidFill>
                  <a:srgbClr val="365B6D"/>
                </a:solidFill>
                <a:latin typeface="Clear Sans Regular"/>
              </a:rPr>
              <a:t>Step 4: Root Cause Analysis</a:t>
            </a:r>
          </a:p>
          <a:p>
            <a:pPr>
              <a:lnSpc>
                <a:spcPts val="2160"/>
              </a:lnSpc>
            </a:pPr>
            <a:endParaRPr lang="en-US" b="1" spc="53" dirty="0">
              <a:solidFill>
                <a:srgbClr val="365B6D"/>
              </a:solidFill>
              <a:latin typeface="Clear Sans Regular"/>
            </a:endParaRPr>
          </a:p>
          <a:p>
            <a:pPr marL="325772" lvl="1" indent="-162887">
              <a:lnSpc>
                <a:spcPts val="2160"/>
              </a:lnSpc>
              <a:buFont typeface="Arial"/>
              <a:buChar char="•"/>
            </a:pPr>
            <a:r>
              <a:rPr lang="en-US" dirty="0">
                <a:solidFill>
                  <a:srgbClr val="365B6D"/>
                </a:solidFill>
                <a:latin typeface="Clear Sans Regular"/>
              </a:rPr>
              <a:t>What is the root cause of the issue?</a:t>
            </a:r>
          </a:p>
        </p:txBody>
      </p:sp>
      <p:sp>
        <p:nvSpPr>
          <p:cNvPr id="10" name="Rectangle: Rounded Corners 9">
            <a:extLst>
              <a:ext uri="{FF2B5EF4-FFF2-40B4-BE49-F238E27FC236}">
                <a16:creationId xmlns:a16="http://schemas.microsoft.com/office/drawing/2014/main" id="{ADA607C9-718C-D5CC-2413-0E7ED27EF074}"/>
              </a:ext>
            </a:extLst>
          </p:cNvPr>
          <p:cNvSpPr/>
          <p:nvPr/>
        </p:nvSpPr>
        <p:spPr>
          <a:xfrm>
            <a:off x="12771659" y="917128"/>
            <a:ext cx="4757738" cy="4226372"/>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nSpc>
                <a:spcPts val="2160"/>
              </a:lnSpc>
            </a:pPr>
            <a:r>
              <a:rPr lang="en-US" b="1" spc="53" dirty="0">
                <a:solidFill>
                  <a:srgbClr val="365B6D"/>
                </a:solidFill>
                <a:latin typeface="Clear Sans Regular"/>
              </a:rPr>
              <a:t>Step 6: Tests of Change</a:t>
            </a:r>
          </a:p>
          <a:p>
            <a:pPr>
              <a:lnSpc>
                <a:spcPts val="2160"/>
              </a:lnSpc>
            </a:pPr>
            <a:endParaRPr lang="en-US" b="1" spc="53" dirty="0">
              <a:solidFill>
                <a:srgbClr val="365B6D"/>
              </a:solidFill>
              <a:latin typeface="Clear Sans Regular"/>
            </a:endParaRPr>
          </a:p>
          <a:p>
            <a:pPr marL="325772" lvl="1" indent="-162887">
              <a:lnSpc>
                <a:spcPts val="2160"/>
              </a:lnSpc>
              <a:buFont typeface="Arial"/>
              <a:buChar char="•"/>
            </a:pPr>
            <a:r>
              <a:rPr lang="en-US" dirty="0">
                <a:solidFill>
                  <a:srgbClr val="365B6D"/>
                </a:solidFill>
                <a:latin typeface="Clear Sans Regular"/>
              </a:rPr>
              <a:t>What is the timeline How long will this take?</a:t>
            </a:r>
          </a:p>
          <a:p>
            <a:pPr marL="325772" lvl="1" indent="-162887">
              <a:lnSpc>
                <a:spcPts val="2160"/>
              </a:lnSpc>
              <a:buFont typeface="Arial"/>
              <a:buChar char="•"/>
            </a:pPr>
            <a:r>
              <a:rPr lang="en-US" dirty="0">
                <a:solidFill>
                  <a:srgbClr val="365B6D"/>
                </a:solidFill>
                <a:latin typeface="Clear Sans Regular"/>
              </a:rPr>
              <a:t>Who will be on the project team?</a:t>
            </a:r>
          </a:p>
          <a:p>
            <a:pPr marL="325772" lvl="1" indent="-162887">
              <a:lnSpc>
                <a:spcPts val="2160"/>
              </a:lnSpc>
              <a:buFont typeface="Arial"/>
              <a:buChar char="•"/>
            </a:pPr>
            <a:r>
              <a:rPr lang="en-US" dirty="0">
                <a:solidFill>
                  <a:srgbClr val="365B6D"/>
                </a:solidFill>
                <a:latin typeface="Clear Sans Regular"/>
              </a:rPr>
              <a:t>Who is responsible for what?</a:t>
            </a:r>
          </a:p>
        </p:txBody>
      </p:sp>
      <p:sp>
        <p:nvSpPr>
          <p:cNvPr id="11" name="Rectangle: Rounded Corners 10">
            <a:extLst>
              <a:ext uri="{FF2B5EF4-FFF2-40B4-BE49-F238E27FC236}">
                <a16:creationId xmlns:a16="http://schemas.microsoft.com/office/drawing/2014/main" id="{4044BE4A-B4A9-25C7-3821-FB5BF29F2CD7}"/>
              </a:ext>
            </a:extLst>
          </p:cNvPr>
          <p:cNvSpPr/>
          <p:nvPr/>
        </p:nvSpPr>
        <p:spPr>
          <a:xfrm>
            <a:off x="675161" y="7812535"/>
            <a:ext cx="5838692" cy="2157413"/>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nSpc>
                <a:spcPts val="2160"/>
              </a:lnSpc>
            </a:pPr>
            <a:r>
              <a:rPr lang="en-US" b="1" spc="53" dirty="0">
                <a:solidFill>
                  <a:srgbClr val="365B6D"/>
                </a:solidFill>
                <a:latin typeface="Clear Sans Regular"/>
              </a:rPr>
              <a:t>Step 3: Vision/Goals</a:t>
            </a:r>
          </a:p>
          <a:p>
            <a:pPr>
              <a:lnSpc>
                <a:spcPts val="2160"/>
              </a:lnSpc>
            </a:pPr>
            <a:endParaRPr lang="en-US" b="1" spc="53" dirty="0">
              <a:solidFill>
                <a:srgbClr val="365B6D"/>
              </a:solidFill>
              <a:latin typeface="Clear Sans Regular"/>
            </a:endParaRPr>
          </a:p>
          <a:p>
            <a:pPr marL="325772" lvl="1" indent="-162887">
              <a:lnSpc>
                <a:spcPts val="2160"/>
              </a:lnSpc>
              <a:buFont typeface="Arial"/>
              <a:buChar char="•"/>
            </a:pPr>
            <a:r>
              <a:rPr lang="en-US" dirty="0">
                <a:solidFill>
                  <a:srgbClr val="365B6D"/>
                </a:solidFill>
                <a:latin typeface="Clear Sans Regular"/>
              </a:rPr>
              <a:t>What is the overall vision?</a:t>
            </a:r>
          </a:p>
          <a:p>
            <a:pPr marL="325772" lvl="1" indent="-162887">
              <a:lnSpc>
                <a:spcPts val="2160"/>
              </a:lnSpc>
              <a:buFont typeface="Arial"/>
              <a:buChar char="•"/>
            </a:pPr>
            <a:r>
              <a:rPr lang="en-US" dirty="0">
                <a:solidFill>
                  <a:srgbClr val="365B6D"/>
                </a:solidFill>
                <a:latin typeface="Clear Sans Regular"/>
              </a:rPr>
              <a:t>What is the goal?</a:t>
            </a:r>
          </a:p>
          <a:p>
            <a:pPr marL="325772" lvl="1" indent="-162887">
              <a:lnSpc>
                <a:spcPts val="2160"/>
              </a:lnSpc>
              <a:buFont typeface="Arial"/>
              <a:buChar char="•"/>
            </a:pPr>
            <a:r>
              <a:rPr lang="en-US" dirty="0">
                <a:solidFill>
                  <a:srgbClr val="365B6D"/>
                </a:solidFill>
                <a:latin typeface="Clear Sans Regular"/>
              </a:rPr>
              <a:t>How will you know it is successful?</a:t>
            </a:r>
            <a:endParaRPr lang="en-GB" sz="2700" dirty="0"/>
          </a:p>
        </p:txBody>
      </p:sp>
      <p:sp>
        <p:nvSpPr>
          <p:cNvPr id="12" name="TextBox 11">
            <a:extLst>
              <a:ext uri="{FF2B5EF4-FFF2-40B4-BE49-F238E27FC236}">
                <a16:creationId xmlns:a16="http://schemas.microsoft.com/office/drawing/2014/main" id="{0E11F965-2157-F7CD-006B-C22B64B27650}"/>
              </a:ext>
            </a:extLst>
          </p:cNvPr>
          <p:cNvSpPr txBox="1"/>
          <p:nvPr/>
        </p:nvSpPr>
        <p:spPr>
          <a:xfrm>
            <a:off x="675161" y="201390"/>
            <a:ext cx="5715402" cy="507831"/>
          </a:xfrm>
          <a:prstGeom prst="rect">
            <a:avLst/>
          </a:prstGeom>
          <a:noFill/>
        </p:spPr>
        <p:txBody>
          <a:bodyPr wrap="square" rtlCol="0">
            <a:spAutoFit/>
          </a:bodyPr>
          <a:lstStyle/>
          <a:p>
            <a:r>
              <a:rPr lang="en-GB" sz="2700" dirty="0">
                <a:latin typeface="Clear Sans Regular" panose="020B0604020202020204" charset="0"/>
                <a:cs typeface="Clear Sans Regular" panose="020B0604020202020204" charset="0"/>
              </a:rPr>
              <a:t>A3 THINKING WORKSHEET</a:t>
            </a:r>
          </a:p>
        </p:txBody>
      </p:sp>
      <p:pic>
        <p:nvPicPr>
          <p:cNvPr id="14" name="Picture 13" descr="A close-up of a logo&#10;&#10;Description automatically generated">
            <a:extLst>
              <a:ext uri="{FF2B5EF4-FFF2-40B4-BE49-F238E27FC236}">
                <a16:creationId xmlns:a16="http://schemas.microsoft.com/office/drawing/2014/main" id="{AAB5B25F-1D35-CE61-0FF9-1271BAE2B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01800" y="113734"/>
            <a:ext cx="2670396" cy="647057"/>
          </a:xfrm>
          <a:prstGeom prst="rect">
            <a:avLst/>
          </a:prstGeom>
        </p:spPr>
      </p:pic>
      <p:sp>
        <p:nvSpPr>
          <p:cNvPr id="16" name="Rectangle: Rounded Corners 15">
            <a:extLst>
              <a:ext uri="{FF2B5EF4-FFF2-40B4-BE49-F238E27FC236}">
                <a16:creationId xmlns:a16="http://schemas.microsoft.com/office/drawing/2014/main" id="{23D6E119-1C1A-6AC1-2C43-BE44BA9276D3}"/>
              </a:ext>
            </a:extLst>
          </p:cNvPr>
          <p:cNvSpPr/>
          <p:nvPr/>
        </p:nvSpPr>
        <p:spPr>
          <a:xfrm rot="20144426">
            <a:off x="2088866" y="2193131"/>
            <a:ext cx="2427270" cy="928688"/>
          </a:xfrm>
          <a:custGeom>
            <a:avLst/>
            <a:gdLst>
              <a:gd name="connsiteX0" fmla="*/ 0 w 2427270"/>
              <a:gd name="connsiteY0" fmla="*/ 154784 h 928688"/>
              <a:gd name="connsiteX1" fmla="*/ 154784 w 2427270"/>
              <a:gd name="connsiteY1" fmla="*/ 0 h 928688"/>
              <a:gd name="connsiteX2" fmla="*/ 2272486 w 2427270"/>
              <a:gd name="connsiteY2" fmla="*/ 0 h 928688"/>
              <a:gd name="connsiteX3" fmla="*/ 2427270 w 2427270"/>
              <a:gd name="connsiteY3" fmla="*/ 154784 h 928688"/>
              <a:gd name="connsiteX4" fmla="*/ 2427270 w 2427270"/>
              <a:gd name="connsiteY4" fmla="*/ 773904 h 928688"/>
              <a:gd name="connsiteX5" fmla="*/ 2272486 w 2427270"/>
              <a:gd name="connsiteY5" fmla="*/ 928688 h 928688"/>
              <a:gd name="connsiteX6" fmla="*/ 154784 w 2427270"/>
              <a:gd name="connsiteY6" fmla="*/ 928688 h 928688"/>
              <a:gd name="connsiteX7" fmla="*/ 0 w 2427270"/>
              <a:gd name="connsiteY7" fmla="*/ 773904 h 928688"/>
              <a:gd name="connsiteX8" fmla="*/ 0 w 2427270"/>
              <a:gd name="connsiteY8" fmla="*/ 154784 h 92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7270" h="928688" fill="none" extrusionOk="0">
                <a:moveTo>
                  <a:pt x="0" y="154784"/>
                </a:moveTo>
                <a:cubicBezTo>
                  <a:pt x="-1266" y="69094"/>
                  <a:pt x="80263" y="8966"/>
                  <a:pt x="154784" y="0"/>
                </a:cubicBezTo>
                <a:cubicBezTo>
                  <a:pt x="832440" y="130954"/>
                  <a:pt x="1634113" y="43574"/>
                  <a:pt x="2272486" y="0"/>
                </a:cubicBezTo>
                <a:cubicBezTo>
                  <a:pt x="2364538" y="10115"/>
                  <a:pt x="2431285" y="74217"/>
                  <a:pt x="2427270" y="154784"/>
                </a:cubicBezTo>
                <a:cubicBezTo>
                  <a:pt x="2407075" y="231380"/>
                  <a:pt x="2418073" y="556348"/>
                  <a:pt x="2427270" y="773904"/>
                </a:cubicBezTo>
                <a:cubicBezTo>
                  <a:pt x="2413454" y="861658"/>
                  <a:pt x="2346004" y="920431"/>
                  <a:pt x="2272486" y="928688"/>
                </a:cubicBezTo>
                <a:cubicBezTo>
                  <a:pt x="1349267" y="1083885"/>
                  <a:pt x="915405" y="1091708"/>
                  <a:pt x="154784" y="928688"/>
                </a:cubicBezTo>
                <a:cubicBezTo>
                  <a:pt x="69951" y="919869"/>
                  <a:pt x="-12278" y="866558"/>
                  <a:pt x="0" y="773904"/>
                </a:cubicBezTo>
                <a:cubicBezTo>
                  <a:pt x="-26114" y="513071"/>
                  <a:pt x="-12438" y="335175"/>
                  <a:pt x="0" y="154784"/>
                </a:cubicBezTo>
                <a:close/>
              </a:path>
              <a:path w="2427270" h="928688" stroke="0" extrusionOk="0">
                <a:moveTo>
                  <a:pt x="0" y="154784"/>
                </a:moveTo>
                <a:cubicBezTo>
                  <a:pt x="-13958" y="60689"/>
                  <a:pt x="59784" y="3571"/>
                  <a:pt x="154784" y="0"/>
                </a:cubicBezTo>
                <a:cubicBezTo>
                  <a:pt x="626555" y="132882"/>
                  <a:pt x="1802138" y="-84951"/>
                  <a:pt x="2272486" y="0"/>
                </a:cubicBezTo>
                <a:cubicBezTo>
                  <a:pt x="2346573" y="11131"/>
                  <a:pt x="2424529" y="84448"/>
                  <a:pt x="2427270" y="154784"/>
                </a:cubicBezTo>
                <a:cubicBezTo>
                  <a:pt x="2380130" y="278444"/>
                  <a:pt x="2467735" y="607112"/>
                  <a:pt x="2427270" y="773904"/>
                </a:cubicBezTo>
                <a:cubicBezTo>
                  <a:pt x="2433021" y="860071"/>
                  <a:pt x="2365199" y="913813"/>
                  <a:pt x="2272486" y="928688"/>
                </a:cubicBezTo>
                <a:cubicBezTo>
                  <a:pt x="1667484" y="1016327"/>
                  <a:pt x="993655" y="856009"/>
                  <a:pt x="154784" y="928688"/>
                </a:cubicBezTo>
                <a:cubicBezTo>
                  <a:pt x="68254" y="918726"/>
                  <a:pt x="-8182" y="870760"/>
                  <a:pt x="0" y="773904"/>
                </a:cubicBezTo>
                <a:cubicBezTo>
                  <a:pt x="-2947" y="579055"/>
                  <a:pt x="20627" y="251573"/>
                  <a:pt x="0" y="154784"/>
                </a:cubicBezTo>
                <a:close/>
              </a:path>
            </a:pathLst>
          </a:custGeom>
          <a:ln w="50800">
            <a:solidFill>
              <a:srgbClr val="FF000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700" dirty="0">
                <a:latin typeface="Cavolini" panose="020B0502040204020203" pitchFamily="66" charset="0"/>
                <a:cs typeface="Cavolini" panose="020B0502040204020203" pitchFamily="66" charset="0"/>
              </a:rPr>
              <a:t>PLAN</a:t>
            </a:r>
          </a:p>
        </p:txBody>
      </p:sp>
      <p:sp>
        <p:nvSpPr>
          <p:cNvPr id="17" name="Rectangle: Rounded Corners 16">
            <a:extLst>
              <a:ext uri="{FF2B5EF4-FFF2-40B4-BE49-F238E27FC236}">
                <a16:creationId xmlns:a16="http://schemas.microsoft.com/office/drawing/2014/main" id="{7EC4CF0F-34F5-AB2B-3318-59862B143A05}"/>
              </a:ext>
            </a:extLst>
          </p:cNvPr>
          <p:cNvSpPr/>
          <p:nvPr/>
        </p:nvSpPr>
        <p:spPr>
          <a:xfrm rot="20114268">
            <a:off x="2319227" y="5488003"/>
            <a:ext cx="2427270" cy="928688"/>
          </a:xfrm>
          <a:custGeom>
            <a:avLst/>
            <a:gdLst>
              <a:gd name="connsiteX0" fmla="*/ 0 w 2427270"/>
              <a:gd name="connsiteY0" fmla="*/ 154784 h 928688"/>
              <a:gd name="connsiteX1" fmla="*/ 154784 w 2427270"/>
              <a:gd name="connsiteY1" fmla="*/ 0 h 928688"/>
              <a:gd name="connsiteX2" fmla="*/ 2272486 w 2427270"/>
              <a:gd name="connsiteY2" fmla="*/ 0 h 928688"/>
              <a:gd name="connsiteX3" fmla="*/ 2427270 w 2427270"/>
              <a:gd name="connsiteY3" fmla="*/ 154784 h 928688"/>
              <a:gd name="connsiteX4" fmla="*/ 2427270 w 2427270"/>
              <a:gd name="connsiteY4" fmla="*/ 773904 h 928688"/>
              <a:gd name="connsiteX5" fmla="*/ 2272486 w 2427270"/>
              <a:gd name="connsiteY5" fmla="*/ 928688 h 928688"/>
              <a:gd name="connsiteX6" fmla="*/ 154784 w 2427270"/>
              <a:gd name="connsiteY6" fmla="*/ 928688 h 928688"/>
              <a:gd name="connsiteX7" fmla="*/ 0 w 2427270"/>
              <a:gd name="connsiteY7" fmla="*/ 773904 h 928688"/>
              <a:gd name="connsiteX8" fmla="*/ 0 w 2427270"/>
              <a:gd name="connsiteY8" fmla="*/ 154784 h 92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7270" h="928688" fill="none" extrusionOk="0">
                <a:moveTo>
                  <a:pt x="0" y="154784"/>
                </a:moveTo>
                <a:cubicBezTo>
                  <a:pt x="-1266" y="69094"/>
                  <a:pt x="80263" y="8966"/>
                  <a:pt x="154784" y="0"/>
                </a:cubicBezTo>
                <a:cubicBezTo>
                  <a:pt x="832440" y="130954"/>
                  <a:pt x="1634113" y="43574"/>
                  <a:pt x="2272486" y="0"/>
                </a:cubicBezTo>
                <a:cubicBezTo>
                  <a:pt x="2364538" y="10115"/>
                  <a:pt x="2431285" y="74217"/>
                  <a:pt x="2427270" y="154784"/>
                </a:cubicBezTo>
                <a:cubicBezTo>
                  <a:pt x="2407075" y="231380"/>
                  <a:pt x="2418073" y="556348"/>
                  <a:pt x="2427270" y="773904"/>
                </a:cubicBezTo>
                <a:cubicBezTo>
                  <a:pt x="2413454" y="861658"/>
                  <a:pt x="2346004" y="920431"/>
                  <a:pt x="2272486" y="928688"/>
                </a:cubicBezTo>
                <a:cubicBezTo>
                  <a:pt x="1349267" y="1083885"/>
                  <a:pt x="915405" y="1091708"/>
                  <a:pt x="154784" y="928688"/>
                </a:cubicBezTo>
                <a:cubicBezTo>
                  <a:pt x="69951" y="919869"/>
                  <a:pt x="-12278" y="866558"/>
                  <a:pt x="0" y="773904"/>
                </a:cubicBezTo>
                <a:cubicBezTo>
                  <a:pt x="-26114" y="513071"/>
                  <a:pt x="-12438" y="335175"/>
                  <a:pt x="0" y="154784"/>
                </a:cubicBezTo>
                <a:close/>
              </a:path>
              <a:path w="2427270" h="928688" stroke="0" extrusionOk="0">
                <a:moveTo>
                  <a:pt x="0" y="154784"/>
                </a:moveTo>
                <a:cubicBezTo>
                  <a:pt x="-13958" y="60689"/>
                  <a:pt x="59784" y="3571"/>
                  <a:pt x="154784" y="0"/>
                </a:cubicBezTo>
                <a:cubicBezTo>
                  <a:pt x="626555" y="132882"/>
                  <a:pt x="1802138" y="-84951"/>
                  <a:pt x="2272486" y="0"/>
                </a:cubicBezTo>
                <a:cubicBezTo>
                  <a:pt x="2346573" y="11131"/>
                  <a:pt x="2424529" y="84448"/>
                  <a:pt x="2427270" y="154784"/>
                </a:cubicBezTo>
                <a:cubicBezTo>
                  <a:pt x="2380130" y="278444"/>
                  <a:pt x="2467735" y="607112"/>
                  <a:pt x="2427270" y="773904"/>
                </a:cubicBezTo>
                <a:cubicBezTo>
                  <a:pt x="2433021" y="860071"/>
                  <a:pt x="2365199" y="913813"/>
                  <a:pt x="2272486" y="928688"/>
                </a:cubicBezTo>
                <a:cubicBezTo>
                  <a:pt x="1667484" y="1016327"/>
                  <a:pt x="993655" y="856009"/>
                  <a:pt x="154784" y="928688"/>
                </a:cubicBezTo>
                <a:cubicBezTo>
                  <a:pt x="68254" y="918726"/>
                  <a:pt x="-8182" y="870760"/>
                  <a:pt x="0" y="773904"/>
                </a:cubicBezTo>
                <a:cubicBezTo>
                  <a:pt x="-2947" y="579055"/>
                  <a:pt x="20627" y="251573"/>
                  <a:pt x="0" y="154784"/>
                </a:cubicBezTo>
                <a:close/>
              </a:path>
            </a:pathLst>
          </a:custGeom>
          <a:ln w="50800">
            <a:solidFill>
              <a:srgbClr val="FF000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700" dirty="0">
                <a:latin typeface="Cavolini" panose="020B0502040204020203" pitchFamily="66" charset="0"/>
                <a:cs typeface="Cavolini" panose="020B0502040204020203" pitchFamily="66" charset="0"/>
              </a:rPr>
              <a:t>PLAN</a:t>
            </a:r>
          </a:p>
        </p:txBody>
      </p:sp>
      <p:sp>
        <p:nvSpPr>
          <p:cNvPr id="18" name="Rectangle: Rounded Corners 17">
            <a:extLst>
              <a:ext uri="{FF2B5EF4-FFF2-40B4-BE49-F238E27FC236}">
                <a16:creationId xmlns:a16="http://schemas.microsoft.com/office/drawing/2014/main" id="{CDEA9F77-C636-03EF-3DF6-815FD4D96FFF}"/>
              </a:ext>
            </a:extLst>
          </p:cNvPr>
          <p:cNvSpPr/>
          <p:nvPr/>
        </p:nvSpPr>
        <p:spPr>
          <a:xfrm rot="20231369">
            <a:off x="2304858" y="8441185"/>
            <a:ext cx="2427270" cy="928688"/>
          </a:xfrm>
          <a:custGeom>
            <a:avLst/>
            <a:gdLst>
              <a:gd name="connsiteX0" fmla="*/ 0 w 2427270"/>
              <a:gd name="connsiteY0" fmla="*/ 154784 h 928688"/>
              <a:gd name="connsiteX1" fmla="*/ 154784 w 2427270"/>
              <a:gd name="connsiteY1" fmla="*/ 0 h 928688"/>
              <a:gd name="connsiteX2" fmla="*/ 2272486 w 2427270"/>
              <a:gd name="connsiteY2" fmla="*/ 0 h 928688"/>
              <a:gd name="connsiteX3" fmla="*/ 2427270 w 2427270"/>
              <a:gd name="connsiteY3" fmla="*/ 154784 h 928688"/>
              <a:gd name="connsiteX4" fmla="*/ 2427270 w 2427270"/>
              <a:gd name="connsiteY4" fmla="*/ 773904 h 928688"/>
              <a:gd name="connsiteX5" fmla="*/ 2272486 w 2427270"/>
              <a:gd name="connsiteY5" fmla="*/ 928688 h 928688"/>
              <a:gd name="connsiteX6" fmla="*/ 154784 w 2427270"/>
              <a:gd name="connsiteY6" fmla="*/ 928688 h 928688"/>
              <a:gd name="connsiteX7" fmla="*/ 0 w 2427270"/>
              <a:gd name="connsiteY7" fmla="*/ 773904 h 928688"/>
              <a:gd name="connsiteX8" fmla="*/ 0 w 2427270"/>
              <a:gd name="connsiteY8" fmla="*/ 154784 h 92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7270" h="928688" fill="none" extrusionOk="0">
                <a:moveTo>
                  <a:pt x="0" y="154784"/>
                </a:moveTo>
                <a:cubicBezTo>
                  <a:pt x="-1266" y="69094"/>
                  <a:pt x="80263" y="8966"/>
                  <a:pt x="154784" y="0"/>
                </a:cubicBezTo>
                <a:cubicBezTo>
                  <a:pt x="832440" y="130954"/>
                  <a:pt x="1634113" y="43574"/>
                  <a:pt x="2272486" y="0"/>
                </a:cubicBezTo>
                <a:cubicBezTo>
                  <a:pt x="2364538" y="10115"/>
                  <a:pt x="2431285" y="74217"/>
                  <a:pt x="2427270" y="154784"/>
                </a:cubicBezTo>
                <a:cubicBezTo>
                  <a:pt x="2407075" y="231380"/>
                  <a:pt x="2418073" y="556348"/>
                  <a:pt x="2427270" y="773904"/>
                </a:cubicBezTo>
                <a:cubicBezTo>
                  <a:pt x="2413454" y="861658"/>
                  <a:pt x="2346004" y="920431"/>
                  <a:pt x="2272486" y="928688"/>
                </a:cubicBezTo>
                <a:cubicBezTo>
                  <a:pt x="1349267" y="1083885"/>
                  <a:pt x="915405" y="1091708"/>
                  <a:pt x="154784" y="928688"/>
                </a:cubicBezTo>
                <a:cubicBezTo>
                  <a:pt x="69951" y="919869"/>
                  <a:pt x="-12278" y="866558"/>
                  <a:pt x="0" y="773904"/>
                </a:cubicBezTo>
                <a:cubicBezTo>
                  <a:pt x="-26114" y="513071"/>
                  <a:pt x="-12438" y="335175"/>
                  <a:pt x="0" y="154784"/>
                </a:cubicBezTo>
                <a:close/>
              </a:path>
              <a:path w="2427270" h="928688" stroke="0" extrusionOk="0">
                <a:moveTo>
                  <a:pt x="0" y="154784"/>
                </a:moveTo>
                <a:cubicBezTo>
                  <a:pt x="-13958" y="60689"/>
                  <a:pt x="59784" y="3571"/>
                  <a:pt x="154784" y="0"/>
                </a:cubicBezTo>
                <a:cubicBezTo>
                  <a:pt x="626555" y="132882"/>
                  <a:pt x="1802138" y="-84951"/>
                  <a:pt x="2272486" y="0"/>
                </a:cubicBezTo>
                <a:cubicBezTo>
                  <a:pt x="2346573" y="11131"/>
                  <a:pt x="2424529" y="84448"/>
                  <a:pt x="2427270" y="154784"/>
                </a:cubicBezTo>
                <a:cubicBezTo>
                  <a:pt x="2380130" y="278444"/>
                  <a:pt x="2467735" y="607112"/>
                  <a:pt x="2427270" y="773904"/>
                </a:cubicBezTo>
                <a:cubicBezTo>
                  <a:pt x="2433021" y="860071"/>
                  <a:pt x="2365199" y="913813"/>
                  <a:pt x="2272486" y="928688"/>
                </a:cubicBezTo>
                <a:cubicBezTo>
                  <a:pt x="1667484" y="1016327"/>
                  <a:pt x="993655" y="856009"/>
                  <a:pt x="154784" y="928688"/>
                </a:cubicBezTo>
                <a:cubicBezTo>
                  <a:pt x="68254" y="918726"/>
                  <a:pt x="-8182" y="870760"/>
                  <a:pt x="0" y="773904"/>
                </a:cubicBezTo>
                <a:cubicBezTo>
                  <a:pt x="-2947" y="579055"/>
                  <a:pt x="20627" y="251573"/>
                  <a:pt x="0" y="154784"/>
                </a:cubicBezTo>
                <a:close/>
              </a:path>
            </a:pathLst>
          </a:custGeom>
          <a:ln w="50800">
            <a:solidFill>
              <a:srgbClr val="FF000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700" dirty="0">
                <a:latin typeface="Cavolini" panose="020B0502040204020203" pitchFamily="66" charset="0"/>
                <a:cs typeface="Cavolini" panose="020B0502040204020203" pitchFamily="66" charset="0"/>
              </a:rPr>
              <a:t>PLAN</a:t>
            </a:r>
          </a:p>
        </p:txBody>
      </p:sp>
      <p:sp>
        <p:nvSpPr>
          <p:cNvPr id="19" name="Rectangle: Rounded Corners 18">
            <a:extLst>
              <a:ext uri="{FF2B5EF4-FFF2-40B4-BE49-F238E27FC236}">
                <a16:creationId xmlns:a16="http://schemas.microsoft.com/office/drawing/2014/main" id="{1E7ABBF9-6F7F-1BBE-479F-97C9E840B08D}"/>
              </a:ext>
            </a:extLst>
          </p:cNvPr>
          <p:cNvSpPr/>
          <p:nvPr/>
        </p:nvSpPr>
        <p:spPr>
          <a:xfrm rot="20037084">
            <a:off x="8301759" y="2565968"/>
            <a:ext cx="2427270" cy="928688"/>
          </a:xfrm>
          <a:custGeom>
            <a:avLst/>
            <a:gdLst>
              <a:gd name="connsiteX0" fmla="*/ 0 w 2427270"/>
              <a:gd name="connsiteY0" fmla="*/ 154784 h 928688"/>
              <a:gd name="connsiteX1" fmla="*/ 154784 w 2427270"/>
              <a:gd name="connsiteY1" fmla="*/ 0 h 928688"/>
              <a:gd name="connsiteX2" fmla="*/ 2272486 w 2427270"/>
              <a:gd name="connsiteY2" fmla="*/ 0 h 928688"/>
              <a:gd name="connsiteX3" fmla="*/ 2427270 w 2427270"/>
              <a:gd name="connsiteY3" fmla="*/ 154784 h 928688"/>
              <a:gd name="connsiteX4" fmla="*/ 2427270 w 2427270"/>
              <a:gd name="connsiteY4" fmla="*/ 773904 h 928688"/>
              <a:gd name="connsiteX5" fmla="*/ 2272486 w 2427270"/>
              <a:gd name="connsiteY5" fmla="*/ 928688 h 928688"/>
              <a:gd name="connsiteX6" fmla="*/ 154784 w 2427270"/>
              <a:gd name="connsiteY6" fmla="*/ 928688 h 928688"/>
              <a:gd name="connsiteX7" fmla="*/ 0 w 2427270"/>
              <a:gd name="connsiteY7" fmla="*/ 773904 h 928688"/>
              <a:gd name="connsiteX8" fmla="*/ 0 w 2427270"/>
              <a:gd name="connsiteY8" fmla="*/ 154784 h 92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7270" h="928688" fill="none" extrusionOk="0">
                <a:moveTo>
                  <a:pt x="0" y="154784"/>
                </a:moveTo>
                <a:cubicBezTo>
                  <a:pt x="-1266" y="69094"/>
                  <a:pt x="80263" y="8966"/>
                  <a:pt x="154784" y="0"/>
                </a:cubicBezTo>
                <a:cubicBezTo>
                  <a:pt x="832440" y="130954"/>
                  <a:pt x="1634113" y="43574"/>
                  <a:pt x="2272486" y="0"/>
                </a:cubicBezTo>
                <a:cubicBezTo>
                  <a:pt x="2364538" y="10115"/>
                  <a:pt x="2431285" y="74217"/>
                  <a:pt x="2427270" y="154784"/>
                </a:cubicBezTo>
                <a:cubicBezTo>
                  <a:pt x="2407075" y="231380"/>
                  <a:pt x="2418073" y="556348"/>
                  <a:pt x="2427270" y="773904"/>
                </a:cubicBezTo>
                <a:cubicBezTo>
                  <a:pt x="2413454" y="861658"/>
                  <a:pt x="2346004" y="920431"/>
                  <a:pt x="2272486" y="928688"/>
                </a:cubicBezTo>
                <a:cubicBezTo>
                  <a:pt x="1349267" y="1083885"/>
                  <a:pt x="915405" y="1091708"/>
                  <a:pt x="154784" y="928688"/>
                </a:cubicBezTo>
                <a:cubicBezTo>
                  <a:pt x="69951" y="919869"/>
                  <a:pt x="-12278" y="866558"/>
                  <a:pt x="0" y="773904"/>
                </a:cubicBezTo>
                <a:cubicBezTo>
                  <a:pt x="-26114" y="513071"/>
                  <a:pt x="-12438" y="335175"/>
                  <a:pt x="0" y="154784"/>
                </a:cubicBezTo>
                <a:close/>
              </a:path>
              <a:path w="2427270" h="928688" stroke="0" extrusionOk="0">
                <a:moveTo>
                  <a:pt x="0" y="154784"/>
                </a:moveTo>
                <a:cubicBezTo>
                  <a:pt x="-13958" y="60689"/>
                  <a:pt x="59784" y="3571"/>
                  <a:pt x="154784" y="0"/>
                </a:cubicBezTo>
                <a:cubicBezTo>
                  <a:pt x="626555" y="132882"/>
                  <a:pt x="1802138" y="-84951"/>
                  <a:pt x="2272486" y="0"/>
                </a:cubicBezTo>
                <a:cubicBezTo>
                  <a:pt x="2346573" y="11131"/>
                  <a:pt x="2424529" y="84448"/>
                  <a:pt x="2427270" y="154784"/>
                </a:cubicBezTo>
                <a:cubicBezTo>
                  <a:pt x="2380130" y="278444"/>
                  <a:pt x="2467735" y="607112"/>
                  <a:pt x="2427270" y="773904"/>
                </a:cubicBezTo>
                <a:cubicBezTo>
                  <a:pt x="2433021" y="860071"/>
                  <a:pt x="2365199" y="913813"/>
                  <a:pt x="2272486" y="928688"/>
                </a:cubicBezTo>
                <a:cubicBezTo>
                  <a:pt x="1667484" y="1016327"/>
                  <a:pt x="993655" y="856009"/>
                  <a:pt x="154784" y="928688"/>
                </a:cubicBezTo>
                <a:cubicBezTo>
                  <a:pt x="68254" y="918726"/>
                  <a:pt x="-8182" y="870760"/>
                  <a:pt x="0" y="773904"/>
                </a:cubicBezTo>
                <a:cubicBezTo>
                  <a:pt x="-2947" y="579055"/>
                  <a:pt x="20627" y="251573"/>
                  <a:pt x="0" y="154784"/>
                </a:cubicBezTo>
                <a:close/>
              </a:path>
            </a:pathLst>
          </a:custGeom>
          <a:ln w="50800">
            <a:solidFill>
              <a:srgbClr val="FF000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700" dirty="0">
                <a:latin typeface="Cavolini" panose="020B0502040204020203" pitchFamily="66" charset="0"/>
                <a:cs typeface="Cavolini" panose="020B0502040204020203" pitchFamily="66" charset="0"/>
              </a:rPr>
              <a:t>PLAN</a:t>
            </a:r>
          </a:p>
        </p:txBody>
      </p:sp>
      <p:sp>
        <p:nvSpPr>
          <p:cNvPr id="20" name="Rectangle: Rounded Corners 19">
            <a:extLst>
              <a:ext uri="{FF2B5EF4-FFF2-40B4-BE49-F238E27FC236}">
                <a16:creationId xmlns:a16="http://schemas.microsoft.com/office/drawing/2014/main" id="{61FCA572-8AD9-0D9C-78AC-DB3804D28FA0}"/>
              </a:ext>
            </a:extLst>
          </p:cNvPr>
          <p:cNvSpPr/>
          <p:nvPr/>
        </p:nvSpPr>
        <p:spPr>
          <a:xfrm rot="20020273">
            <a:off x="8302341" y="7348190"/>
            <a:ext cx="2427270" cy="928688"/>
          </a:xfrm>
          <a:custGeom>
            <a:avLst/>
            <a:gdLst>
              <a:gd name="connsiteX0" fmla="*/ 0 w 2427270"/>
              <a:gd name="connsiteY0" fmla="*/ 154784 h 928688"/>
              <a:gd name="connsiteX1" fmla="*/ 154784 w 2427270"/>
              <a:gd name="connsiteY1" fmla="*/ 0 h 928688"/>
              <a:gd name="connsiteX2" fmla="*/ 2272486 w 2427270"/>
              <a:gd name="connsiteY2" fmla="*/ 0 h 928688"/>
              <a:gd name="connsiteX3" fmla="*/ 2427270 w 2427270"/>
              <a:gd name="connsiteY3" fmla="*/ 154784 h 928688"/>
              <a:gd name="connsiteX4" fmla="*/ 2427270 w 2427270"/>
              <a:gd name="connsiteY4" fmla="*/ 773904 h 928688"/>
              <a:gd name="connsiteX5" fmla="*/ 2272486 w 2427270"/>
              <a:gd name="connsiteY5" fmla="*/ 928688 h 928688"/>
              <a:gd name="connsiteX6" fmla="*/ 154784 w 2427270"/>
              <a:gd name="connsiteY6" fmla="*/ 928688 h 928688"/>
              <a:gd name="connsiteX7" fmla="*/ 0 w 2427270"/>
              <a:gd name="connsiteY7" fmla="*/ 773904 h 928688"/>
              <a:gd name="connsiteX8" fmla="*/ 0 w 2427270"/>
              <a:gd name="connsiteY8" fmla="*/ 154784 h 92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7270" h="928688" fill="none" extrusionOk="0">
                <a:moveTo>
                  <a:pt x="0" y="154784"/>
                </a:moveTo>
                <a:cubicBezTo>
                  <a:pt x="-1266" y="69094"/>
                  <a:pt x="80263" y="8966"/>
                  <a:pt x="154784" y="0"/>
                </a:cubicBezTo>
                <a:cubicBezTo>
                  <a:pt x="832440" y="130954"/>
                  <a:pt x="1634113" y="43574"/>
                  <a:pt x="2272486" y="0"/>
                </a:cubicBezTo>
                <a:cubicBezTo>
                  <a:pt x="2364538" y="10115"/>
                  <a:pt x="2431285" y="74217"/>
                  <a:pt x="2427270" y="154784"/>
                </a:cubicBezTo>
                <a:cubicBezTo>
                  <a:pt x="2407075" y="231380"/>
                  <a:pt x="2418073" y="556348"/>
                  <a:pt x="2427270" y="773904"/>
                </a:cubicBezTo>
                <a:cubicBezTo>
                  <a:pt x="2413454" y="861658"/>
                  <a:pt x="2346004" y="920431"/>
                  <a:pt x="2272486" y="928688"/>
                </a:cubicBezTo>
                <a:cubicBezTo>
                  <a:pt x="1349267" y="1083885"/>
                  <a:pt x="915405" y="1091708"/>
                  <a:pt x="154784" y="928688"/>
                </a:cubicBezTo>
                <a:cubicBezTo>
                  <a:pt x="69951" y="919869"/>
                  <a:pt x="-12278" y="866558"/>
                  <a:pt x="0" y="773904"/>
                </a:cubicBezTo>
                <a:cubicBezTo>
                  <a:pt x="-26114" y="513071"/>
                  <a:pt x="-12438" y="335175"/>
                  <a:pt x="0" y="154784"/>
                </a:cubicBezTo>
                <a:close/>
              </a:path>
              <a:path w="2427270" h="928688" stroke="0" extrusionOk="0">
                <a:moveTo>
                  <a:pt x="0" y="154784"/>
                </a:moveTo>
                <a:cubicBezTo>
                  <a:pt x="-13958" y="60689"/>
                  <a:pt x="59784" y="3571"/>
                  <a:pt x="154784" y="0"/>
                </a:cubicBezTo>
                <a:cubicBezTo>
                  <a:pt x="626555" y="132882"/>
                  <a:pt x="1802138" y="-84951"/>
                  <a:pt x="2272486" y="0"/>
                </a:cubicBezTo>
                <a:cubicBezTo>
                  <a:pt x="2346573" y="11131"/>
                  <a:pt x="2424529" y="84448"/>
                  <a:pt x="2427270" y="154784"/>
                </a:cubicBezTo>
                <a:cubicBezTo>
                  <a:pt x="2380130" y="278444"/>
                  <a:pt x="2467735" y="607112"/>
                  <a:pt x="2427270" y="773904"/>
                </a:cubicBezTo>
                <a:cubicBezTo>
                  <a:pt x="2433021" y="860071"/>
                  <a:pt x="2365199" y="913813"/>
                  <a:pt x="2272486" y="928688"/>
                </a:cubicBezTo>
                <a:cubicBezTo>
                  <a:pt x="1667484" y="1016327"/>
                  <a:pt x="993655" y="856009"/>
                  <a:pt x="154784" y="928688"/>
                </a:cubicBezTo>
                <a:cubicBezTo>
                  <a:pt x="68254" y="918726"/>
                  <a:pt x="-8182" y="870760"/>
                  <a:pt x="0" y="773904"/>
                </a:cubicBezTo>
                <a:cubicBezTo>
                  <a:pt x="-2947" y="579055"/>
                  <a:pt x="20627" y="251573"/>
                  <a:pt x="0" y="154784"/>
                </a:cubicBezTo>
                <a:close/>
              </a:path>
            </a:pathLst>
          </a:custGeom>
          <a:ln w="50800">
            <a:solidFill>
              <a:srgbClr val="FF000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700" dirty="0">
                <a:latin typeface="Cavolini" panose="020B0502040204020203" pitchFamily="66" charset="0"/>
                <a:cs typeface="Cavolini" panose="020B0502040204020203" pitchFamily="66" charset="0"/>
              </a:rPr>
              <a:t>PLAN</a:t>
            </a:r>
          </a:p>
        </p:txBody>
      </p:sp>
      <p:sp>
        <p:nvSpPr>
          <p:cNvPr id="21" name="Rectangle: Rounded Corners 20">
            <a:extLst>
              <a:ext uri="{FF2B5EF4-FFF2-40B4-BE49-F238E27FC236}">
                <a16:creationId xmlns:a16="http://schemas.microsoft.com/office/drawing/2014/main" id="{92BC0861-CB1E-0EFA-EC15-C44778632703}"/>
              </a:ext>
            </a:extLst>
          </p:cNvPr>
          <p:cNvSpPr/>
          <p:nvPr/>
        </p:nvSpPr>
        <p:spPr>
          <a:xfrm rot="19951768">
            <a:off x="13855479" y="2650775"/>
            <a:ext cx="2427270" cy="928688"/>
          </a:xfrm>
          <a:custGeom>
            <a:avLst/>
            <a:gdLst>
              <a:gd name="connsiteX0" fmla="*/ 0 w 2427270"/>
              <a:gd name="connsiteY0" fmla="*/ 154784 h 928688"/>
              <a:gd name="connsiteX1" fmla="*/ 154784 w 2427270"/>
              <a:gd name="connsiteY1" fmla="*/ 0 h 928688"/>
              <a:gd name="connsiteX2" fmla="*/ 2272486 w 2427270"/>
              <a:gd name="connsiteY2" fmla="*/ 0 h 928688"/>
              <a:gd name="connsiteX3" fmla="*/ 2427270 w 2427270"/>
              <a:gd name="connsiteY3" fmla="*/ 154784 h 928688"/>
              <a:gd name="connsiteX4" fmla="*/ 2427270 w 2427270"/>
              <a:gd name="connsiteY4" fmla="*/ 773904 h 928688"/>
              <a:gd name="connsiteX5" fmla="*/ 2272486 w 2427270"/>
              <a:gd name="connsiteY5" fmla="*/ 928688 h 928688"/>
              <a:gd name="connsiteX6" fmla="*/ 154784 w 2427270"/>
              <a:gd name="connsiteY6" fmla="*/ 928688 h 928688"/>
              <a:gd name="connsiteX7" fmla="*/ 0 w 2427270"/>
              <a:gd name="connsiteY7" fmla="*/ 773904 h 928688"/>
              <a:gd name="connsiteX8" fmla="*/ 0 w 2427270"/>
              <a:gd name="connsiteY8" fmla="*/ 154784 h 92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7270" h="928688" fill="none" extrusionOk="0">
                <a:moveTo>
                  <a:pt x="0" y="154784"/>
                </a:moveTo>
                <a:cubicBezTo>
                  <a:pt x="-1266" y="69094"/>
                  <a:pt x="80263" y="8966"/>
                  <a:pt x="154784" y="0"/>
                </a:cubicBezTo>
                <a:cubicBezTo>
                  <a:pt x="832440" y="130954"/>
                  <a:pt x="1634113" y="43574"/>
                  <a:pt x="2272486" y="0"/>
                </a:cubicBezTo>
                <a:cubicBezTo>
                  <a:pt x="2364538" y="10115"/>
                  <a:pt x="2431285" y="74217"/>
                  <a:pt x="2427270" y="154784"/>
                </a:cubicBezTo>
                <a:cubicBezTo>
                  <a:pt x="2407075" y="231380"/>
                  <a:pt x="2418073" y="556348"/>
                  <a:pt x="2427270" y="773904"/>
                </a:cubicBezTo>
                <a:cubicBezTo>
                  <a:pt x="2413454" y="861658"/>
                  <a:pt x="2346004" y="920431"/>
                  <a:pt x="2272486" y="928688"/>
                </a:cubicBezTo>
                <a:cubicBezTo>
                  <a:pt x="1349267" y="1083885"/>
                  <a:pt x="915405" y="1091708"/>
                  <a:pt x="154784" y="928688"/>
                </a:cubicBezTo>
                <a:cubicBezTo>
                  <a:pt x="69951" y="919869"/>
                  <a:pt x="-12278" y="866558"/>
                  <a:pt x="0" y="773904"/>
                </a:cubicBezTo>
                <a:cubicBezTo>
                  <a:pt x="-26114" y="513071"/>
                  <a:pt x="-12438" y="335175"/>
                  <a:pt x="0" y="154784"/>
                </a:cubicBezTo>
                <a:close/>
              </a:path>
              <a:path w="2427270" h="928688" stroke="0" extrusionOk="0">
                <a:moveTo>
                  <a:pt x="0" y="154784"/>
                </a:moveTo>
                <a:cubicBezTo>
                  <a:pt x="-13958" y="60689"/>
                  <a:pt x="59784" y="3571"/>
                  <a:pt x="154784" y="0"/>
                </a:cubicBezTo>
                <a:cubicBezTo>
                  <a:pt x="626555" y="132882"/>
                  <a:pt x="1802138" y="-84951"/>
                  <a:pt x="2272486" y="0"/>
                </a:cubicBezTo>
                <a:cubicBezTo>
                  <a:pt x="2346573" y="11131"/>
                  <a:pt x="2424529" y="84448"/>
                  <a:pt x="2427270" y="154784"/>
                </a:cubicBezTo>
                <a:cubicBezTo>
                  <a:pt x="2380130" y="278444"/>
                  <a:pt x="2467735" y="607112"/>
                  <a:pt x="2427270" y="773904"/>
                </a:cubicBezTo>
                <a:cubicBezTo>
                  <a:pt x="2433021" y="860071"/>
                  <a:pt x="2365199" y="913813"/>
                  <a:pt x="2272486" y="928688"/>
                </a:cubicBezTo>
                <a:cubicBezTo>
                  <a:pt x="1667484" y="1016327"/>
                  <a:pt x="993655" y="856009"/>
                  <a:pt x="154784" y="928688"/>
                </a:cubicBezTo>
                <a:cubicBezTo>
                  <a:pt x="68254" y="918726"/>
                  <a:pt x="-8182" y="870760"/>
                  <a:pt x="0" y="773904"/>
                </a:cubicBezTo>
                <a:cubicBezTo>
                  <a:pt x="-2947" y="579055"/>
                  <a:pt x="20627" y="251573"/>
                  <a:pt x="0" y="154784"/>
                </a:cubicBezTo>
                <a:close/>
              </a:path>
            </a:pathLst>
          </a:custGeom>
          <a:ln w="50800">
            <a:solidFill>
              <a:srgbClr val="FF000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700" dirty="0">
                <a:latin typeface="Cavolini" panose="020B0502040204020203" pitchFamily="66" charset="0"/>
                <a:cs typeface="Cavolini" panose="020B0502040204020203" pitchFamily="66" charset="0"/>
              </a:rPr>
              <a:t>DO/STUDY</a:t>
            </a:r>
          </a:p>
        </p:txBody>
      </p:sp>
      <p:sp>
        <p:nvSpPr>
          <p:cNvPr id="22" name="Rectangle: Rounded Corners 21">
            <a:extLst>
              <a:ext uri="{FF2B5EF4-FFF2-40B4-BE49-F238E27FC236}">
                <a16:creationId xmlns:a16="http://schemas.microsoft.com/office/drawing/2014/main" id="{102E91C0-D24D-B189-A8EF-4304E5DD0081}"/>
              </a:ext>
            </a:extLst>
          </p:cNvPr>
          <p:cNvSpPr/>
          <p:nvPr/>
        </p:nvSpPr>
        <p:spPr>
          <a:xfrm rot="19951768">
            <a:off x="14099814" y="7264631"/>
            <a:ext cx="2427270" cy="928688"/>
          </a:xfrm>
          <a:custGeom>
            <a:avLst/>
            <a:gdLst>
              <a:gd name="connsiteX0" fmla="*/ 0 w 2427270"/>
              <a:gd name="connsiteY0" fmla="*/ 154784 h 928688"/>
              <a:gd name="connsiteX1" fmla="*/ 154784 w 2427270"/>
              <a:gd name="connsiteY1" fmla="*/ 0 h 928688"/>
              <a:gd name="connsiteX2" fmla="*/ 2272486 w 2427270"/>
              <a:gd name="connsiteY2" fmla="*/ 0 h 928688"/>
              <a:gd name="connsiteX3" fmla="*/ 2427270 w 2427270"/>
              <a:gd name="connsiteY3" fmla="*/ 154784 h 928688"/>
              <a:gd name="connsiteX4" fmla="*/ 2427270 w 2427270"/>
              <a:gd name="connsiteY4" fmla="*/ 773904 h 928688"/>
              <a:gd name="connsiteX5" fmla="*/ 2272486 w 2427270"/>
              <a:gd name="connsiteY5" fmla="*/ 928688 h 928688"/>
              <a:gd name="connsiteX6" fmla="*/ 154784 w 2427270"/>
              <a:gd name="connsiteY6" fmla="*/ 928688 h 928688"/>
              <a:gd name="connsiteX7" fmla="*/ 0 w 2427270"/>
              <a:gd name="connsiteY7" fmla="*/ 773904 h 928688"/>
              <a:gd name="connsiteX8" fmla="*/ 0 w 2427270"/>
              <a:gd name="connsiteY8" fmla="*/ 154784 h 92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7270" h="928688" fill="none" extrusionOk="0">
                <a:moveTo>
                  <a:pt x="0" y="154784"/>
                </a:moveTo>
                <a:cubicBezTo>
                  <a:pt x="-1266" y="69094"/>
                  <a:pt x="80263" y="8966"/>
                  <a:pt x="154784" y="0"/>
                </a:cubicBezTo>
                <a:cubicBezTo>
                  <a:pt x="832440" y="130954"/>
                  <a:pt x="1634113" y="43574"/>
                  <a:pt x="2272486" y="0"/>
                </a:cubicBezTo>
                <a:cubicBezTo>
                  <a:pt x="2364538" y="10115"/>
                  <a:pt x="2431285" y="74217"/>
                  <a:pt x="2427270" y="154784"/>
                </a:cubicBezTo>
                <a:cubicBezTo>
                  <a:pt x="2407075" y="231380"/>
                  <a:pt x="2418073" y="556348"/>
                  <a:pt x="2427270" y="773904"/>
                </a:cubicBezTo>
                <a:cubicBezTo>
                  <a:pt x="2413454" y="861658"/>
                  <a:pt x="2346004" y="920431"/>
                  <a:pt x="2272486" y="928688"/>
                </a:cubicBezTo>
                <a:cubicBezTo>
                  <a:pt x="1349267" y="1083885"/>
                  <a:pt x="915405" y="1091708"/>
                  <a:pt x="154784" y="928688"/>
                </a:cubicBezTo>
                <a:cubicBezTo>
                  <a:pt x="69951" y="919869"/>
                  <a:pt x="-12278" y="866558"/>
                  <a:pt x="0" y="773904"/>
                </a:cubicBezTo>
                <a:cubicBezTo>
                  <a:pt x="-26114" y="513071"/>
                  <a:pt x="-12438" y="335175"/>
                  <a:pt x="0" y="154784"/>
                </a:cubicBezTo>
                <a:close/>
              </a:path>
              <a:path w="2427270" h="928688" stroke="0" extrusionOk="0">
                <a:moveTo>
                  <a:pt x="0" y="154784"/>
                </a:moveTo>
                <a:cubicBezTo>
                  <a:pt x="-13958" y="60689"/>
                  <a:pt x="59784" y="3571"/>
                  <a:pt x="154784" y="0"/>
                </a:cubicBezTo>
                <a:cubicBezTo>
                  <a:pt x="626555" y="132882"/>
                  <a:pt x="1802138" y="-84951"/>
                  <a:pt x="2272486" y="0"/>
                </a:cubicBezTo>
                <a:cubicBezTo>
                  <a:pt x="2346573" y="11131"/>
                  <a:pt x="2424529" y="84448"/>
                  <a:pt x="2427270" y="154784"/>
                </a:cubicBezTo>
                <a:cubicBezTo>
                  <a:pt x="2380130" y="278444"/>
                  <a:pt x="2467735" y="607112"/>
                  <a:pt x="2427270" y="773904"/>
                </a:cubicBezTo>
                <a:cubicBezTo>
                  <a:pt x="2433021" y="860071"/>
                  <a:pt x="2365199" y="913813"/>
                  <a:pt x="2272486" y="928688"/>
                </a:cubicBezTo>
                <a:cubicBezTo>
                  <a:pt x="1667484" y="1016327"/>
                  <a:pt x="993655" y="856009"/>
                  <a:pt x="154784" y="928688"/>
                </a:cubicBezTo>
                <a:cubicBezTo>
                  <a:pt x="68254" y="918726"/>
                  <a:pt x="-8182" y="870760"/>
                  <a:pt x="0" y="773904"/>
                </a:cubicBezTo>
                <a:cubicBezTo>
                  <a:pt x="-2947" y="579055"/>
                  <a:pt x="20627" y="251573"/>
                  <a:pt x="0" y="154784"/>
                </a:cubicBezTo>
                <a:close/>
              </a:path>
            </a:pathLst>
          </a:custGeom>
          <a:ln w="50800">
            <a:solidFill>
              <a:srgbClr val="FF000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700" dirty="0">
                <a:latin typeface="Cavolini" panose="020B0502040204020203" pitchFamily="66" charset="0"/>
                <a:cs typeface="Cavolini" panose="020B0502040204020203" pitchFamily="66" charset="0"/>
              </a:rPr>
              <a:t>ACT</a:t>
            </a:r>
          </a:p>
        </p:txBody>
      </p:sp>
      <p:pic>
        <p:nvPicPr>
          <p:cNvPr id="3" name="Audio 2">
            <a:hlinkClick r:id="" action="ppaction://media"/>
            <a:extLst>
              <a:ext uri="{FF2B5EF4-FFF2-40B4-BE49-F238E27FC236}">
                <a16:creationId xmlns:a16="http://schemas.microsoft.com/office/drawing/2014/main" id="{31A85E1B-F424-46A9-27CB-F0BA669BC93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107060098"/>
      </p:ext>
    </p:extLst>
  </p:cSld>
  <p:clrMapOvr>
    <a:masterClrMapping/>
  </p:clrMapOvr>
  <mc:AlternateContent xmlns:mc="http://schemas.openxmlformats.org/markup-compatibility/2006">
    <mc:Choice xmlns:p14="http://schemas.microsoft.com/office/powerpoint/2010/main" Requires="p14">
      <p:transition spd="slow" p14:dur="2000" advTm="20212"/>
    </mc:Choice>
    <mc:Fallback>
      <p:transition spd="slow" advTm="2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57300" y="1083117"/>
            <a:ext cx="14925216" cy="996940"/>
          </a:xfrm>
          <a:prstGeom prst="rect">
            <a:avLst/>
          </a:prstGeom>
        </p:spPr>
        <p:txBody>
          <a:bodyPr wrap="square" lIns="0" tIns="0" rIns="0" bIns="0" rtlCol="0" anchor="t">
            <a:spAutoFit/>
          </a:bodyPr>
          <a:lstStyle/>
          <a:p>
            <a:pPr>
              <a:lnSpc>
                <a:spcPts val="8266"/>
              </a:lnSpc>
            </a:pPr>
            <a:r>
              <a:rPr lang="en-US" sz="6000" dirty="0">
                <a:solidFill>
                  <a:srgbClr val="365B6D"/>
                </a:solidFill>
                <a:latin typeface="Open Sans" panose="020B0606030504020204" pitchFamily="34" charset="0"/>
                <a:ea typeface="Open Sans" panose="020B0606030504020204" pitchFamily="34" charset="0"/>
                <a:cs typeface="Open Sans" panose="020B0606030504020204" pitchFamily="34" charset="0"/>
              </a:rPr>
              <a:t>Start by understanding the problem</a:t>
            </a:r>
          </a:p>
        </p:txBody>
      </p:sp>
      <p:grpSp>
        <p:nvGrpSpPr>
          <p:cNvPr id="3" name="Group 3"/>
          <p:cNvGrpSpPr/>
          <p:nvPr/>
        </p:nvGrpSpPr>
        <p:grpSpPr>
          <a:xfrm>
            <a:off x="1257300" y="3716694"/>
            <a:ext cx="8724900" cy="45719"/>
            <a:chOff x="0" y="0"/>
            <a:chExt cx="21056600" cy="25400"/>
          </a:xfrm>
        </p:grpSpPr>
        <p:sp>
          <p:nvSpPr>
            <p:cNvPr id="4" name="Freeform 4"/>
            <p:cNvSpPr/>
            <p:nvPr/>
          </p:nvSpPr>
          <p:spPr>
            <a:xfrm>
              <a:off x="12700" y="12700"/>
              <a:ext cx="21031200" cy="0"/>
            </a:xfrm>
            <a:custGeom>
              <a:avLst/>
              <a:gdLst/>
              <a:ahLst/>
              <a:cxnLst/>
              <a:rect l="l" t="t" r="r" b="b"/>
              <a:pathLst>
                <a:path w="21031200">
                  <a:moveTo>
                    <a:pt x="0" y="0"/>
                  </a:moveTo>
                  <a:lnTo>
                    <a:pt x="21031200" y="0"/>
                  </a:lnTo>
                </a:path>
              </a:pathLst>
            </a:custGeom>
            <a:solidFill>
              <a:srgbClr val="289DD2"/>
            </a:solidFill>
          </p:spPr>
        </p:sp>
        <p:sp>
          <p:nvSpPr>
            <p:cNvPr id="5" name="Freeform 5"/>
            <p:cNvSpPr/>
            <p:nvPr/>
          </p:nvSpPr>
          <p:spPr>
            <a:xfrm>
              <a:off x="12700" y="0"/>
              <a:ext cx="21031200" cy="25400"/>
            </a:xfrm>
            <a:custGeom>
              <a:avLst/>
              <a:gdLst/>
              <a:ahLst/>
              <a:cxnLst/>
              <a:rect l="l" t="t" r="r" b="b"/>
              <a:pathLst>
                <a:path w="21031200" h="25400">
                  <a:moveTo>
                    <a:pt x="0" y="0"/>
                  </a:moveTo>
                  <a:lnTo>
                    <a:pt x="21031200" y="0"/>
                  </a:lnTo>
                  <a:lnTo>
                    <a:pt x="21031200" y="25400"/>
                  </a:lnTo>
                  <a:lnTo>
                    <a:pt x="0" y="25400"/>
                  </a:lnTo>
                  <a:close/>
                </a:path>
              </a:pathLst>
            </a:custGeom>
            <a:solidFill>
              <a:srgbClr val="289DD2"/>
            </a:solidFill>
          </p:spPr>
        </p:sp>
      </p:grpSp>
      <p:grpSp>
        <p:nvGrpSpPr>
          <p:cNvPr id="7" name="Group 7"/>
          <p:cNvGrpSpPr/>
          <p:nvPr/>
        </p:nvGrpSpPr>
        <p:grpSpPr>
          <a:xfrm>
            <a:off x="1257300" y="2629620"/>
            <a:ext cx="8724900" cy="45719"/>
            <a:chOff x="0" y="0"/>
            <a:chExt cx="21056600" cy="25400"/>
          </a:xfrm>
        </p:grpSpPr>
        <p:sp>
          <p:nvSpPr>
            <p:cNvPr id="8" name="Freeform 8"/>
            <p:cNvSpPr/>
            <p:nvPr/>
          </p:nvSpPr>
          <p:spPr>
            <a:xfrm>
              <a:off x="12700" y="12700"/>
              <a:ext cx="21031200" cy="0"/>
            </a:xfrm>
            <a:custGeom>
              <a:avLst/>
              <a:gdLst/>
              <a:ahLst/>
              <a:cxnLst/>
              <a:rect l="l" t="t" r="r" b="b"/>
              <a:pathLst>
                <a:path w="21031200">
                  <a:moveTo>
                    <a:pt x="0" y="0"/>
                  </a:moveTo>
                  <a:lnTo>
                    <a:pt x="21031200" y="0"/>
                  </a:lnTo>
                </a:path>
              </a:pathLst>
            </a:custGeom>
            <a:solidFill>
              <a:srgbClr val="289DD2"/>
            </a:solidFill>
          </p:spPr>
        </p:sp>
        <p:sp>
          <p:nvSpPr>
            <p:cNvPr id="9" name="Freeform 9"/>
            <p:cNvSpPr/>
            <p:nvPr/>
          </p:nvSpPr>
          <p:spPr>
            <a:xfrm>
              <a:off x="12700" y="0"/>
              <a:ext cx="21031200" cy="25400"/>
            </a:xfrm>
            <a:custGeom>
              <a:avLst/>
              <a:gdLst/>
              <a:ahLst/>
              <a:cxnLst/>
              <a:rect l="l" t="t" r="r" b="b"/>
              <a:pathLst>
                <a:path w="21031200" h="25400">
                  <a:moveTo>
                    <a:pt x="0" y="0"/>
                  </a:moveTo>
                  <a:lnTo>
                    <a:pt x="21031200" y="0"/>
                  </a:lnTo>
                  <a:lnTo>
                    <a:pt x="21031200" y="25400"/>
                  </a:lnTo>
                  <a:lnTo>
                    <a:pt x="0" y="25400"/>
                  </a:lnTo>
                  <a:close/>
                </a:path>
              </a:pathLst>
            </a:custGeom>
            <a:solidFill>
              <a:srgbClr val="289DD2"/>
            </a:solidFill>
          </p:spPr>
        </p:sp>
      </p:grpSp>
      <p:grpSp>
        <p:nvGrpSpPr>
          <p:cNvPr id="11" name="Group 11"/>
          <p:cNvGrpSpPr/>
          <p:nvPr/>
        </p:nvGrpSpPr>
        <p:grpSpPr>
          <a:xfrm>
            <a:off x="1257300" y="4784718"/>
            <a:ext cx="8724900" cy="45719"/>
            <a:chOff x="0" y="0"/>
            <a:chExt cx="21056600" cy="25400"/>
          </a:xfrm>
        </p:grpSpPr>
        <p:sp>
          <p:nvSpPr>
            <p:cNvPr id="12" name="Freeform 12"/>
            <p:cNvSpPr/>
            <p:nvPr/>
          </p:nvSpPr>
          <p:spPr>
            <a:xfrm>
              <a:off x="12700" y="12700"/>
              <a:ext cx="21031200" cy="0"/>
            </a:xfrm>
            <a:custGeom>
              <a:avLst/>
              <a:gdLst/>
              <a:ahLst/>
              <a:cxnLst/>
              <a:rect l="l" t="t" r="r" b="b"/>
              <a:pathLst>
                <a:path w="21031200">
                  <a:moveTo>
                    <a:pt x="0" y="0"/>
                  </a:moveTo>
                  <a:lnTo>
                    <a:pt x="21031200" y="0"/>
                  </a:lnTo>
                </a:path>
              </a:pathLst>
            </a:custGeom>
            <a:solidFill>
              <a:srgbClr val="289DD2"/>
            </a:solidFill>
          </p:spPr>
        </p:sp>
        <p:sp>
          <p:nvSpPr>
            <p:cNvPr id="13" name="Freeform 13"/>
            <p:cNvSpPr/>
            <p:nvPr/>
          </p:nvSpPr>
          <p:spPr>
            <a:xfrm>
              <a:off x="12700" y="0"/>
              <a:ext cx="21031200" cy="25400"/>
            </a:xfrm>
            <a:custGeom>
              <a:avLst/>
              <a:gdLst/>
              <a:ahLst/>
              <a:cxnLst/>
              <a:rect l="l" t="t" r="r" b="b"/>
              <a:pathLst>
                <a:path w="21031200" h="25400">
                  <a:moveTo>
                    <a:pt x="0" y="0"/>
                  </a:moveTo>
                  <a:lnTo>
                    <a:pt x="21031200" y="0"/>
                  </a:lnTo>
                  <a:lnTo>
                    <a:pt x="21031200" y="25400"/>
                  </a:lnTo>
                  <a:lnTo>
                    <a:pt x="0" y="25400"/>
                  </a:lnTo>
                  <a:close/>
                </a:path>
              </a:pathLst>
            </a:custGeom>
            <a:solidFill>
              <a:srgbClr val="289DD2"/>
            </a:solidFill>
          </p:spPr>
        </p:sp>
      </p:grpSp>
      <p:grpSp>
        <p:nvGrpSpPr>
          <p:cNvPr id="15" name="Group 15"/>
          <p:cNvGrpSpPr/>
          <p:nvPr/>
        </p:nvGrpSpPr>
        <p:grpSpPr>
          <a:xfrm>
            <a:off x="1257300" y="5871791"/>
            <a:ext cx="8724900" cy="45719"/>
            <a:chOff x="0" y="0"/>
            <a:chExt cx="21056600" cy="25400"/>
          </a:xfrm>
        </p:grpSpPr>
        <p:sp>
          <p:nvSpPr>
            <p:cNvPr id="16" name="Freeform 16"/>
            <p:cNvSpPr/>
            <p:nvPr/>
          </p:nvSpPr>
          <p:spPr>
            <a:xfrm>
              <a:off x="12700" y="12700"/>
              <a:ext cx="21031200" cy="0"/>
            </a:xfrm>
            <a:custGeom>
              <a:avLst/>
              <a:gdLst/>
              <a:ahLst/>
              <a:cxnLst/>
              <a:rect l="l" t="t" r="r" b="b"/>
              <a:pathLst>
                <a:path w="21031200">
                  <a:moveTo>
                    <a:pt x="0" y="0"/>
                  </a:moveTo>
                  <a:lnTo>
                    <a:pt x="21031200" y="0"/>
                  </a:lnTo>
                </a:path>
              </a:pathLst>
            </a:custGeom>
            <a:solidFill>
              <a:srgbClr val="289DD2"/>
            </a:solidFill>
          </p:spPr>
        </p:sp>
        <p:sp>
          <p:nvSpPr>
            <p:cNvPr id="17" name="Freeform 17"/>
            <p:cNvSpPr/>
            <p:nvPr/>
          </p:nvSpPr>
          <p:spPr>
            <a:xfrm>
              <a:off x="12700" y="0"/>
              <a:ext cx="21031200" cy="25400"/>
            </a:xfrm>
            <a:custGeom>
              <a:avLst/>
              <a:gdLst/>
              <a:ahLst/>
              <a:cxnLst/>
              <a:rect l="l" t="t" r="r" b="b"/>
              <a:pathLst>
                <a:path w="21031200" h="25400">
                  <a:moveTo>
                    <a:pt x="0" y="0"/>
                  </a:moveTo>
                  <a:lnTo>
                    <a:pt x="21031200" y="0"/>
                  </a:lnTo>
                  <a:lnTo>
                    <a:pt x="21031200" y="25400"/>
                  </a:lnTo>
                  <a:lnTo>
                    <a:pt x="0" y="25400"/>
                  </a:lnTo>
                  <a:close/>
                </a:path>
              </a:pathLst>
            </a:custGeom>
            <a:solidFill>
              <a:srgbClr val="289DD2"/>
            </a:solidFill>
          </p:spPr>
        </p:sp>
      </p:grpSp>
      <p:grpSp>
        <p:nvGrpSpPr>
          <p:cNvPr id="19" name="Group 19"/>
          <p:cNvGrpSpPr/>
          <p:nvPr/>
        </p:nvGrpSpPr>
        <p:grpSpPr>
          <a:xfrm>
            <a:off x="1257300" y="6958865"/>
            <a:ext cx="8724900" cy="45719"/>
            <a:chOff x="0" y="0"/>
            <a:chExt cx="21056600" cy="25400"/>
          </a:xfrm>
        </p:grpSpPr>
        <p:sp>
          <p:nvSpPr>
            <p:cNvPr id="20" name="Freeform 20"/>
            <p:cNvSpPr/>
            <p:nvPr/>
          </p:nvSpPr>
          <p:spPr>
            <a:xfrm>
              <a:off x="12700" y="12700"/>
              <a:ext cx="21031200" cy="0"/>
            </a:xfrm>
            <a:custGeom>
              <a:avLst/>
              <a:gdLst/>
              <a:ahLst/>
              <a:cxnLst/>
              <a:rect l="l" t="t" r="r" b="b"/>
              <a:pathLst>
                <a:path w="21031200">
                  <a:moveTo>
                    <a:pt x="0" y="0"/>
                  </a:moveTo>
                  <a:lnTo>
                    <a:pt x="21031200" y="0"/>
                  </a:lnTo>
                </a:path>
              </a:pathLst>
            </a:custGeom>
            <a:solidFill>
              <a:srgbClr val="289DD2"/>
            </a:solidFill>
          </p:spPr>
        </p:sp>
        <p:sp>
          <p:nvSpPr>
            <p:cNvPr id="21" name="Freeform 21"/>
            <p:cNvSpPr/>
            <p:nvPr/>
          </p:nvSpPr>
          <p:spPr>
            <a:xfrm>
              <a:off x="12700" y="0"/>
              <a:ext cx="21031200" cy="25400"/>
            </a:xfrm>
            <a:custGeom>
              <a:avLst/>
              <a:gdLst/>
              <a:ahLst/>
              <a:cxnLst/>
              <a:rect l="l" t="t" r="r" b="b"/>
              <a:pathLst>
                <a:path w="21031200" h="25400">
                  <a:moveTo>
                    <a:pt x="0" y="0"/>
                  </a:moveTo>
                  <a:lnTo>
                    <a:pt x="21031200" y="0"/>
                  </a:lnTo>
                  <a:lnTo>
                    <a:pt x="21031200" y="25400"/>
                  </a:lnTo>
                  <a:lnTo>
                    <a:pt x="0" y="25400"/>
                  </a:lnTo>
                  <a:close/>
                </a:path>
              </a:pathLst>
            </a:custGeom>
            <a:solidFill>
              <a:srgbClr val="289DD2"/>
            </a:solidFill>
          </p:spPr>
        </p:sp>
      </p:grpSp>
      <p:grpSp>
        <p:nvGrpSpPr>
          <p:cNvPr id="23" name="Group 23"/>
          <p:cNvGrpSpPr/>
          <p:nvPr/>
        </p:nvGrpSpPr>
        <p:grpSpPr>
          <a:xfrm>
            <a:off x="1257300" y="8045939"/>
            <a:ext cx="8724900" cy="45719"/>
            <a:chOff x="0" y="0"/>
            <a:chExt cx="21056600" cy="25400"/>
          </a:xfrm>
        </p:grpSpPr>
        <p:sp>
          <p:nvSpPr>
            <p:cNvPr id="24" name="Freeform 24"/>
            <p:cNvSpPr/>
            <p:nvPr/>
          </p:nvSpPr>
          <p:spPr>
            <a:xfrm>
              <a:off x="12700" y="12700"/>
              <a:ext cx="21031200" cy="0"/>
            </a:xfrm>
            <a:custGeom>
              <a:avLst/>
              <a:gdLst/>
              <a:ahLst/>
              <a:cxnLst/>
              <a:rect l="l" t="t" r="r" b="b"/>
              <a:pathLst>
                <a:path w="21031200">
                  <a:moveTo>
                    <a:pt x="0" y="0"/>
                  </a:moveTo>
                  <a:lnTo>
                    <a:pt x="21031200" y="0"/>
                  </a:lnTo>
                </a:path>
              </a:pathLst>
            </a:custGeom>
            <a:solidFill>
              <a:srgbClr val="289DD2"/>
            </a:solidFill>
          </p:spPr>
        </p:sp>
        <p:sp>
          <p:nvSpPr>
            <p:cNvPr id="25" name="Freeform 25"/>
            <p:cNvSpPr/>
            <p:nvPr/>
          </p:nvSpPr>
          <p:spPr>
            <a:xfrm>
              <a:off x="12700" y="0"/>
              <a:ext cx="21031200" cy="25400"/>
            </a:xfrm>
            <a:custGeom>
              <a:avLst/>
              <a:gdLst/>
              <a:ahLst/>
              <a:cxnLst/>
              <a:rect l="l" t="t" r="r" b="b"/>
              <a:pathLst>
                <a:path w="21031200" h="25400">
                  <a:moveTo>
                    <a:pt x="0" y="0"/>
                  </a:moveTo>
                  <a:lnTo>
                    <a:pt x="21031200" y="0"/>
                  </a:lnTo>
                  <a:lnTo>
                    <a:pt x="21031200" y="25400"/>
                  </a:lnTo>
                  <a:lnTo>
                    <a:pt x="0" y="25400"/>
                  </a:lnTo>
                  <a:close/>
                </a:path>
              </a:pathLst>
            </a:custGeom>
            <a:solidFill>
              <a:srgbClr val="289DD2"/>
            </a:solidFill>
          </p:spPr>
        </p:sp>
      </p:grpSp>
      <p:sp>
        <p:nvSpPr>
          <p:cNvPr id="27" name="TextBox 26">
            <a:extLst>
              <a:ext uri="{FF2B5EF4-FFF2-40B4-BE49-F238E27FC236}">
                <a16:creationId xmlns:a16="http://schemas.microsoft.com/office/drawing/2014/main" id="{F98B363D-220D-CE7C-FE9A-8F45034F149C}"/>
              </a:ext>
            </a:extLst>
          </p:cNvPr>
          <p:cNvSpPr txBox="1"/>
          <p:nvPr/>
        </p:nvSpPr>
        <p:spPr>
          <a:xfrm>
            <a:off x="1447800" y="3070363"/>
            <a:ext cx="8714375" cy="646331"/>
          </a:xfrm>
          <a:prstGeom prst="rect">
            <a:avLst/>
          </a:prstGeom>
          <a:noFill/>
        </p:spPr>
        <p:txBody>
          <a:bodyPr wrap="square" rtlCol="0">
            <a:spAutoFit/>
          </a:bodyPr>
          <a:lstStyle/>
          <a:p>
            <a:r>
              <a:rPr lang="en-GB" sz="3600" dirty="0">
                <a:latin typeface="Open Sans" panose="020B0606030504020204" pitchFamily="34" charset="0"/>
                <a:ea typeface="Open Sans" panose="020B0606030504020204" pitchFamily="34" charset="0"/>
                <a:cs typeface="Open Sans" panose="020B0606030504020204" pitchFamily="34" charset="0"/>
              </a:rPr>
              <a:t>This can be harder than it seems</a:t>
            </a:r>
          </a:p>
        </p:txBody>
      </p:sp>
      <p:sp>
        <p:nvSpPr>
          <p:cNvPr id="28" name="TextBox 27">
            <a:extLst>
              <a:ext uri="{FF2B5EF4-FFF2-40B4-BE49-F238E27FC236}">
                <a16:creationId xmlns:a16="http://schemas.microsoft.com/office/drawing/2014/main" id="{3D007CF1-37E9-0CCB-07D5-6856DAD774CA}"/>
              </a:ext>
            </a:extLst>
          </p:cNvPr>
          <p:cNvSpPr txBox="1"/>
          <p:nvPr/>
        </p:nvSpPr>
        <p:spPr>
          <a:xfrm>
            <a:off x="1447800" y="4019305"/>
            <a:ext cx="8714375" cy="646331"/>
          </a:xfrm>
          <a:prstGeom prst="rect">
            <a:avLst/>
          </a:prstGeom>
          <a:noFill/>
        </p:spPr>
        <p:txBody>
          <a:bodyPr wrap="square" rtlCol="0">
            <a:spAutoFit/>
          </a:bodyPr>
          <a:lstStyle/>
          <a:p>
            <a:r>
              <a:rPr lang="en-GB" sz="3600" dirty="0">
                <a:latin typeface="Open Sans" panose="020B0606030504020204" pitchFamily="34" charset="0"/>
                <a:ea typeface="Open Sans" panose="020B0606030504020204" pitchFamily="34" charset="0"/>
                <a:cs typeface="Open Sans" panose="020B0606030504020204" pitchFamily="34" charset="0"/>
              </a:rPr>
              <a:t>Group work helps to build consensus</a:t>
            </a:r>
          </a:p>
        </p:txBody>
      </p:sp>
      <p:sp>
        <p:nvSpPr>
          <p:cNvPr id="29" name="TextBox 28">
            <a:extLst>
              <a:ext uri="{FF2B5EF4-FFF2-40B4-BE49-F238E27FC236}">
                <a16:creationId xmlns:a16="http://schemas.microsoft.com/office/drawing/2014/main" id="{CC6E4019-2343-E142-217A-1B17532F0ADD}"/>
              </a:ext>
            </a:extLst>
          </p:cNvPr>
          <p:cNvSpPr txBox="1"/>
          <p:nvPr/>
        </p:nvSpPr>
        <p:spPr>
          <a:xfrm>
            <a:off x="1457739" y="5175432"/>
            <a:ext cx="8714375" cy="646331"/>
          </a:xfrm>
          <a:prstGeom prst="rect">
            <a:avLst/>
          </a:prstGeom>
          <a:noFill/>
        </p:spPr>
        <p:txBody>
          <a:bodyPr wrap="square" rtlCol="0">
            <a:spAutoFit/>
          </a:bodyPr>
          <a:lstStyle/>
          <a:p>
            <a:r>
              <a:rPr lang="en-GB" sz="3600" dirty="0">
                <a:latin typeface="Open Sans" panose="020B0606030504020204" pitchFamily="34" charset="0"/>
                <a:ea typeface="Open Sans" panose="020B0606030504020204" pitchFamily="34" charset="0"/>
                <a:cs typeface="Open Sans" panose="020B0606030504020204" pitchFamily="34" charset="0"/>
              </a:rPr>
              <a:t>Planning is the crucial</a:t>
            </a:r>
          </a:p>
        </p:txBody>
      </p:sp>
      <p:sp>
        <p:nvSpPr>
          <p:cNvPr id="30" name="TextBox 29">
            <a:extLst>
              <a:ext uri="{FF2B5EF4-FFF2-40B4-BE49-F238E27FC236}">
                <a16:creationId xmlns:a16="http://schemas.microsoft.com/office/drawing/2014/main" id="{AD3B9304-6667-EF7E-AC09-879EF3F81C60}"/>
              </a:ext>
            </a:extLst>
          </p:cNvPr>
          <p:cNvSpPr txBox="1"/>
          <p:nvPr/>
        </p:nvSpPr>
        <p:spPr>
          <a:xfrm>
            <a:off x="1457739" y="6243455"/>
            <a:ext cx="8704436" cy="646331"/>
          </a:xfrm>
          <a:prstGeom prst="rect">
            <a:avLst/>
          </a:prstGeom>
          <a:noFill/>
        </p:spPr>
        <p:txBody>
          <a:bodyPr wrap="square" rtlCol="0">
            <a:spAutoFit/>
          </a:bodyPr>
          <a:lstStyle/>
          <a:p>
            <a:r>
              <a:rPr lang="en-GB" sz="3600" dirty="0">
                <a:latin typeface="Open Sans" panose="020B0606030504020204" pitchFamily="34" charset="0"/>
                <a:ea typeface="Open Sans" panose="020B0606030504020204" pitchFamily="34" charset="0"/>
                <a:cs typeface="Open Sans" panose="020B0606030504020204" pitchFamily="34" charset="0"/>
              </a:rPr>
              <a:t>Involve everyone</a:t>
            </a:r>
          </a:p>
        </p:txBody>
      </p:sp>
      <p:sp>
        <p:nvSpPr>
          <p:cNvPr id="31" name="TextBox 30">
            <a:extLst>
              <a:ext uri="{FF2B5EF4-FFF2-40B4-BE49-F238E27FC236}">
                <a16:creationId xmlns:a16="http://schemas.microsoft.com/office/drawing/2014/main" id="{3F8C1D80-7D1A-6ED7-8FD2-0506C3A6DF5E}"/>
              </a:ext>
            </a:extLst>
          </p:cNvPr>
          <p:cNvSpPr txBox="1"/>
          <p:nvPr/>
        </p:nvSpPr>
        <p:spPr>
          <a:xfrm>
            <a:off x="1457739" y="7299576"/>
            <a:ext cx="8714375" cy="646331"/>
          </a:xfrm>
          <a:prstGeom prst="rect">
            <a:avLst/>
          </a:prstGeom>
          <a:noFill/>
        </p:spPr>
        <p:txBody>
          <a:bodyPr wrap="square" rtlCol="0">
            <a:spAutoFit/>
          </a:bodyPr>
          <a:lstStyle/>
          <a:p>
            <a:r>
              <a:rPr lang="en-GB" sz="3600" dirty="0">
                <a:latin typeface="Open Sans" panose="020B0606030504020204" pitchFamily="34" charset="0"/>
                <a:ea typeface="Open Sans" panose="020B0606030504020204" pitchFamily="34" charset="0"/>
                <a:cs typeface="Open Sans" panose="020B0606030504020204" pitchFamily="34" charset="0"/>
              </a:rPr>
              <a:t>Define the aim of the project</a:t>
            </a:r>
          </a:p>
        </p:txBody>
      </p:sp>
      <p:sp>
        <p:nvSpPr>
          <p:cNvPr id="18" name="Oval 17">
            <a:extLst>
              <a:ext uri="{FF2B5EF4-FFF2-40B4-BE49-F238E27FC236}">
                <a16:creationId xmlns:a16="http://schemas.microsoft.com/office/drawing/2014/main" id="{358E5476-59BF-2003-D577-53A9ECE65841}"/>
              </a:ext>
            </a:extLst>
          </p:cNvPr>
          <p:cNvSpPr/>
          <p:nvPr/>
        </p:nvSpPr>
        <p:spPr>
          <a:xfrm>
            <a:off x="11582400" y="3070363"/>
            <a:ext cx="5443038" cy="4229213"/>
          </a:xfrm>
          <a:prstGeom prst="ellipse">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up of a logo">
            <a:extLst>
              <a:ext uri="{FF2B5EF4-FFF2-40B4-BE49-F238E27FC236}">
                <a16:creationId xmlns:a16="http://schemas.microsoft.com/office/drawing/2014/main" id="{2CC92229-3322-22B6-0820-748BA835CB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14" name="Audio 13">
            <a:hlinkClick r:id="" action="ppaction://media"/>
            <a:extLst>
              <a:ext uri="{FF2B5EF4-FFF2-40B4-BE49-F238E27FC236}">
                <a16:creationId xmlns:a16="http://schemas.microsoft.com/office/drawing/2014/main" id="{92DFB569-08E6-6ED0-CADD-ECE04C37762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3631"/>
    </mc:Choice>
    <mc:Fallback>
      <p:transition spd="slow" advTm="43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48000"/>
          </a:schemeClr>
        </a:solidFill>
        <a:effectLst/>
      </p:bgPr>
    </p:bg>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2C2A921D-FC66-ADE8-78CF-9B38EE9BF945}"/>
              </a:ext>
            </a:extLst>
          </p:cNvPr>
          <p:cNvGrpSpPr/>
          <p:nvPr/>
        </p:nvGrpSpPr>
        <p:grpSpPr>
          <a:xfrm>
            <a:off x="7838815" y="1330121"/>
            <a:ext cx="7401185" cy="7626757"/>
            <a:chOff x="1557207" y="1330121"/>
            <a:chExt cx="7401185" cy="7626757"/>
          </a:xfrm>
        </p:grpSpPr>
        <p:pic>
          <p:nvPicPr>
            <p:cNvPr id="62" name="Picture 61">
              <a:extLst>
                <a:ext uri="{FF2B5EF4-FFF2-40B4-BE49-F238E27FC236}">
                  <a16:creationId xmlns:a16="http://schemas.microsoft.com/office/drawing/2014/main" id="{BB26EBB7-944E-D656-E1E9-5C2D2EBF0350}"/>
                </a:ext>
              </a:extLst>
            </p:cNvPr>
            <p:cNvPicPr>
              <a:picLocks noChangeAspect="1"/>
            </p:cNvPicPr>
            <p:nvPr/>
          </p:nvPicPr>
          <p:blipFill>
            <a:blip r:embed="rId5"/>
            <a:stretch>
              <a:fillRect/>
            </a:stretch>
          </p:blipFill>
          <p:spPr>
            <a:xfrm>
              <a:off x="1557207" y="1330121"/>
              <a:ext cx="7401185" cy="7626757"/>
            </a:xfrm>
            <a:prstGeom prst="rect">
              <a:avLst/>
            </a:prstGeom>
            <a:effectLst>
              <a:outerShdw blurRad="63500" sx="102000" sy="102000" algn="ctr" rotWithShape="0">
                <a:prstClr val="black">
                  <a:alpha val="40000"/>
                </a:prstClr>
              </a:outerShdw>
            </a:effectLst>
          </p:spPr>
        </p:pic>
        <p:sp>
          <p:nvSpPr>
            <p:cNvPr id="63" name="TextBox 62">
              <a:extLst>
                <a:ext uri="{FF2B5EF4-FFF2-40B4-BE49-F238E27FC236}">
                  <a16:creationId xmlns:a16="http://schemas.microsoft.com/office/drawing/2014/main" id="{608EC5D7-F2DF-E7D4-9070-D54C56A8389A}"/>
                </a:ext>
              </a:extLst>
            </p:cNvPr>
            <p:cNvSpPr txBox="1"/>
            <p:nvPr/>
          </p:nvSpPr>
          <p:spPr>
            <a:xfrm>
              <a:off x="2209800" y="1937039"/>
              <a:ext cx="6096000" cy="523220"/>
            </a:xfrm>
            <a:prstGeom prst="rect">
              <a:avLst/>
            </a:prstGeom>
            <a:noFill/>
          </p:spPr>
          <p:txBody>
            <a:bodyPr wrap="square" rtlCol="0">
              <a:spAutoFit/>
            </a:bodyPr>
            <a:lstStyle/>
            <a:p>
              <a:r>
                <a:rPr lang="en-GB" sz="2800" dirty="0">
                  <a:latin typeface="Dreaming Outloud Pro" panose="020F0502020204030204" pitchFamily="66" charset="0"/>
                  <a:cs typeface="Dreaming Outloud Pro" panose="020F0502020204030204" pitchFamily="66" charset="0"/>
                </a:rPr>
                <a:t>Our leaflets are out of date!!</a:t>
              </a:r>
            </a:p>
          </p:txBody>
        </p:sp>
        <p:sp>
          <p:nvSpPr>
            <p:cNvPr id="64" name="TextBox 63">
              <a:extLst>
                <a:ext uri="{FF2B5EF4-FFF2-40B4-BE49-F238E27FC236}">
                  <a16:creationId xmlns:a16="http://schemas.microsoft.com/office/drawing/2014/main" id="{1E8C07DD-33C7-388D-06CB-77B2EEEAEF9F}"/>
                </a:ext>
              </a:extLst>
            </p:cNvPr>
            <p:cNvSpPr txBox="1"/>
            <p:nvPr/>
          </p:nvSpPr>
          <p:spPr>
            <a:xfrm>
              <a:off x="2209800" y="2781300"/>
              <a:ext cx="6096000" cy="954107"/>
            </a:xfrm>
            <a:prstGeom prst="rect">
              <a:avLst/>
            </a:prstGeom>
            <a:noFill/>
          </p:spPr>
          <p:txBody>
            <a:bodyPr wrap="square" rtlCol="0">
              <a:spAutoFit/>
            </a:bodyPr>
            <a:lstStyle/>
            <a:p>
              <a:r>
                <a:rPr lang="en-GB" sz="2800" dirty="0">
                  <a:latin typeface="Dreaming Outloud Pro" panose="020F0502020204030204" pitchFamily="66" charset="0"/>
                  <a:cs typeface="Dreaming Outloud Pro" panose="020F0502020204030204" pitchFamily="66" charset="0"/>
                </a:rPr>
                <a:t>Some patients have received incorrect information</a:t>
              </a:r>
            </a:p>
          </p:txBody>
        </p:sp>
        <p:sp>
          <p:nvSpPr>
            <p:cNvPr id="65" name="TextBox 64">
              <a:extLst>
                <a:ext uri="{FF2B5EF4-FFF2-40B4-BE49-F238E27FC236}">
                  <a16:creationId xmlns:a16="http://schemas.microsoft.com/office/drawing/2014/main" id="{A47E2884-3DA3-207B-7C67-0D7DE4ED020F}"/>
                </a:ext>
              </a:extLst>
            </p:cNvPr>
            <p:cNvSpPr txBox="1"/>
            <p:nvPr/>
          </p:nvSpPr>
          <p:spPr>
            <a:xfrm>
              <a:off x="2209800" y="3924300"/>
              <a:ext cx="2286000" cy="523220"/>
            </a:xfrm>
            <a:prstGeom prst="rect">
              <a:avLst/>
            </a:prstGeom>
            <a:noFill/>
          </p:spPr>
          <p:txBody>
            <a:bodyPr wrap="square" rtlCol="0">
              <a:spAutoFit/>
            </a:bodyPr>
            <a:lstStyle/>
            <a:p>
              <a:r>
                <a:rPr lang="en-GB" sz="2800" dirty="0">
                  <a:latin typeface="Dreaming Outloud Pro" panose="020F0502020204030204" pitchFamily="66" charset="0"/>
                  <a:cs typeface="Dreaming Outloud Pro" panose="020F0502020204030204" pitchFamily="66" charset="0"/>
                </a:rPr>
                <a:t>We could…</a:t>
              </a:r>
            </a:p>
          </p:txBody>
        </p:sp>
        <p:sp>
          <p:nvSpPr>
            <p:cNvPr id="68" name="TextBox 67">
              <a:extLst>
                <a:ext uri="{FF2B5EF4-FFF2-40B4-BE49-F238E27FC236}">
                  <a16:creationId xmlns:a16="http://schemas.microsoft.com/office/drawing/2014/main" id="{664A00AB-ADA7-3967-17BA-F03E98A4F7F6}"/>
                </a:ext>
              </a:extLst>
            </p:cNvPr>
            <p:cNvSpPr txBox="1"/>
            <p:nvPr/>
          </p:nvSpPr>
          <p:spPr>
            <a:xfrm>
              <a:off x="2209800" y="4484945"/>
              <a:ext cx="6096000" cy="954107"/>
            </a:xfrm>
            <a:prstGeom prst="rect">
              <a:avLst/>
            </a:prstGeom>
            <a:noFill/>
          </p:spPr>
          <p:txBody>
            <a:bodyPr wrap="square" rtlCol="0">
              <a:spAutoFit/>
            </a:bodyPr>
            <a:lstStyle/>
            <a:p>
              <a:r>
                <a:rPr lang="en-GB" sz="2800" dirty="0">
                  <a:latin typeface="Dreaming Outloud Pro" panose="020F0502020204030204" pitchFamily="66" charset="0"/>
                  <a:cs typeface="Dreaming Outloud Pro" panose="020F0502020204030204" pitchFamily="66" charset="0"/>
                </a:rPr>
                <a:t>Reprint the incorrect leaflets when they come to our attention </a:t>
              </a:r>
            </a:p>
          </p:txBody>
        </p:sp>
        <p:sp>
          <p:nvSpPr>
            <p:cNvPr id="70" name="TextBox 69">
              <a:extLst>
                <a:ext uri="{FF2B5EF4-FFF2-40B4-BE49-F238E27FC236}">
                  <a16:creationId xmlns:a16="http://schemas.microsoft.com/office/drawing/2014/main" id="{D1AD34F8-8D22-7952-AC6F-B7D2F158C359}"/>
                </a:ext>
              </a:extLst>
            </p:cNvPr>
            <p:cNvSpPr txBox="1"/>
            <p:nvPr/>
          </p:nvSpPr>
          <p:spPr>
            <a:xfrm>
              <a:off x="2209800" y="5711536"/>
              <a:ext cx="6096000" cy="954107"/>
            </a:xfrm>
            <a:prstGeom prst="rect">
              <a:avLst/>
            </a:prstGeom>
            <a:noFill/>
          </p:spPr>
          <p:txBody>
            <a:bodyPr wrap="square" rtlCol="0">
              <a:spAutoFit/>
            </a:bodyPr>
            <a:lstStyle/>
            <a:p>
              <a:r>
                <a:rPr lang="en-GB" sz="2800" dirty="0">
                  <a:latin typeface="Dreaming Outloud Pro" panose="020F0502020204030204" pitchFamily="66" charset="0"/>
                  <a:cs typeface="Dreaming Outloud Pro" panose="020F0502020204030204" pitchFamily="66" charset="0"/>
                </a:rPr>
                <a:t>Pass the problem to someone else to deal with</a:t>
              </a:r>
            </a:p>
          </p:txBody>
        </p:sp>
        <p:sp>
          <p:nvSpPr>
            <p:cNvPr id="74" name="TextBox 73">
              <a:extLst>
                <a:ext uri="{FF2B5EF4-FFF2-40B4-BE49-F238E27FC236}">
                  <a16:creationId xmlns:a16="http://schemas.microsoft.com/office/drawing/2014/main" id="{5C6BA56F-0059-1899-1CED-A97D6265194B}"/>
                </a:ext>
              </a:extLst>
            </p:cNvPr>
            <p:cNvSpPr txBox="1"/>
            <p:nvPr/>
          </p:nvSpPr>
          <p:spPr>
            <a:xfrm>
              <a:off x="2209800" y="6938127"/>
              <a:ext cx="6096000" cy="954107"/>
            </a:xfrm>
            <a:prstGeom prst="rect">
              <a:avLst/>
            </a:prstGeom>
            <a:noFill/>
          </p:spPr>
          <p:txBody>
            <a:bodyPr wrap="square" rtlCol="0">
              <a:spAutoFit/>
            </a:bodyPr>
            <a:lstStyle/>
            <a:p>
              <a:r>
                <a:rPr lang="en-GB" sz="2800" dirty="0">
                  <a:latin typeface="Dreaming Outloud Pro" panose="020F0502020204030204" pitchFamily="66" charset="0"/>
                  <a:cs typeface="Dreaming Outloud Pro" panose="020F0502020204030204" pitchFamily="66" charset="0"/>
                </a:rPr>
                <a:t>See if we can solve the problem ourselves – with a QI Project</a:t>
              </a:r>
            </a:p>
          </p:txBody>
        </p:sp>
      </p:grpSp>
      <p:sp>
        <p:nvSpPr>
          <p:cNvPr id="82" name="TextBox 81">
            <a:extLst>
              <a:ext uri="{FF2B5EF4-FFF2-40B4-BE49-F238E27FC236}">
                <a16:creationId xmlns:a16="http://schemas.microsoft.com/office/drawing/2014/main" id="{EE241998-AB8F-9A7C-05AC-D7E6E15379CC}"/>
              </a:ext>
            </a:extLst>
          </p:cNvPr>
          <p:cNvSpPr txBox="1"/>
          <p:nvPr/>
        </p:nvSpPr>
        <p:spPr>
          <a:xfrm>
            <a:off x="685800" y="2171700"/>
            <a:ext cx="5638800" cy="3785652"/>
          </a:xfrm>
          <a:prstGeom prst="rect">
            <a:avLst/>
          </a:prstGeom>
          <a:noFill/>
        </p:spPr>
        <p:txBody>
          <a:bodyPr wrap="square" rtlCol="0">
            <a:spAutoFit/>
          </a:bodyPr>
          <a:lstStyle/>
          <a:p>
            <a:r>
              <a:rPr lang="en-GB" sz="6000" dirty="0"/>
              <a:t>Let’s work through an example of a QI Project</a:t>
            </a:r>
          </a:p>
        </p:txBody>
      </p:sp>
      <p:pic>
        <p:nvPicPr>
          <p:cNvPr id="2" name="Picture 1" descr="A close-up of a logo">
            <a:extLst>
              <a:ext uri="{FF2B5EF4-FFF2-40B4-BE49-F238E27FC236}">
                <a16:creationId xmlns:a16="http://schemas.microsoft.com/office/drawing/2014/main" id="{68F9E590-5014-A947-4FEB-CF5CB9E027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4" name="Audio 3">
            <a:hlinkClick r:id="" action="ppaction://media"/>
            <a:extLst>
              <a:ext uri="{FF2B5EF4-FFF2-40B4-BE49-F238E27FC236}">
                <a16:creationId xmlns:a16="http://schemas.microsoft.com/office/drawing/2014/main" id="{13D3825C-0581-265E-A518-2E1213E861C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329688" t="-329688" r="-329688" b="-329688"/>
          <a:stretch>
            <a:fillRect/>
          </a:stretch>
        </p:blipFill>
        <p:spPr>
          <a:xfrm>
            <a:off x="15078456" y="7077456"/>
            <a:ext cx="3086100" cy="3086100"/>
          </a:xfrm>
          <a:prstGeom prst="ellipse">
            <a:avLst/>
          </a:prstGeom>
        </p:spPr>
      </p:pic>
    </p:spTree>
    <p:custDataLst>
      <p:tags r:id="rId1"/>
    </p:custDataLst>
    <p:extLst>
      <p:ext uri="{BB962C8B-B14F-4D97-AF65-F5344CB8AC3E}">
        <p14:creationId xmlns:p14="http://schemas.microsoft.com/office/powerpoint/2010/main" val="2440397571"/>
      </p:ext>
    </p:extLst>
  </p:cSld>
  <p:clrMapOvr>
    <a:masterClrMapping/>
  </p:clrMapOvr>
  <mc:AlternateContent xmlns:mc="http://schemas.openxmlformats.org/markup-compatibility/2006">
    <mc:Choice xmlns:p14="http://schemas.microsoft.com/office/powerpoint/2010/main" Requires="p14">
      <p:transition p14:dur="10" advTm="31819"/>
    </mc:Choice>
    <mc:Fallback>
      <p:transition advTm="31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8740" y="669608"/>
            <a:ext cx="12260055" cy="908005"/>
          </a:xfrm>
          <a:prstGeom prst="rect">
            <a:avLst/>
          </a:prstGeom>
        </p:spPr>
        <p:txBody>
          <a:bodyPr lIns="0" tIns="0" rIns="0" bIns="0" rtlCol="0" anchor="t">
            <a:spAutoFit/>
          </a:bodyPr>
          <a:lstStyle/>
          <a:p>
            <a:pPr algn="l">
              <a:lnSpc>
                <a:spcPts val="6860"/>
              </a:lnSpc>
            </a:pPr>
            <a:r>
              <a:rPr lang="en-US" sz="6000">
                <a:solidFill>
                  <a:srgbClr val="365B6D"/>
                </a:solidFill>
                <a:latin typeface="Open Sans" panose="020B0606030504020204" pitchFamily="34" charset="0"/>
                <a:ea typeface="Open Sans" panose="020B0606030504020204" pitchFamily="34" charset="0"/>
                <a:cs typeface="Open Sans" panose="020B0606030504020204" pitchFamily="34" charset="0"/>
              </a:rPr>
              <a:t>Who needs to be involved?</a:t>
            </a:r>
            <a:endParaRPr lang="en-US" sz="6000" dirty="0">
              <a:solidFill>
                <a:srgbClr val="365B6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3"/>
          <p:cNvSpPr txBox="1"/>
          <p:nvPr/>
        </p:nvSpPr>
        <p:spPr>
          <a:xfrm>
            <a:off x="1652226" y="2583969"/>
            <a:ext cx="14502174" cy="1923604"/>
          </a:xfrm>
          <a:prstGeom prst="rect">
            <a:avLst/>
          </a:prstGeom>
        </p:spPr>
        <p:txBody>
          <a:bodyPr wrap="square" lIns="0" tIns="0" rIns="0" bIns="0" rtlCol="0" anchor="t">
            <a:spAutoFit/>
          </a:bodyPr>
          <a:lstStyle/>
          <a:p>
            <a:pPr algn="l">
              <a:lnSpc>
                <a:spcPts val="5040"/>
              </a:lnSpc>
            </a:pPr>
            <a:r>
              <a:rPr lang="en-US" sz="4800" dirty="0">
                <a:solidFill>
                  <a:srgbClr val="365B6D"/>
                </a:solidFill>
                <a:latin typeface="Clear Sans Regular"/>
              </a:rPr>
              <a:t>The first thing is identifying the stakeholders </a:t>
            </a:r>
          </a:p>
          <a:p>
            <a:pPr algn="l">
              <a:lnSpc>
                <a:spcPts val="5040"/>
              </a:lnSpc>
            </a:pPr>
            <a:endParaRPr lang="en-US" sz="4200" dirty="0">
              <a:solidFill>
                <a:srgbClr val="365B6D"/>
              </a:solidFill>
              <a:latin typeface="Clear Sans Regular"/>
            </a:endParaRPr>
          </a:p>
          <a:p>
            <a:pPr algn="l">
              <a:lnSpc>
                <a:spcPts val="5040"/>
              </a:lnSpc>
            </a:pPr>
            <a:endParaRPr lang="en-US" sz="4200" dirty="0">
              <a:solidFill>
                <a:srgbClr val="365B6D"/>
              </a:solidFill>
              <a:latin typeface="Clear Sans Regular"/>
            </a:endParaRPr>
          </a:p>
        </p:txBody>
      </p:sp>
      <p:sp>
        <p:nvSpPr>
          <p:cNvPr id="4" name="TextBox 3">
            <a:extLst>
              <a:ext uri="{FF2B5EF4-FFF2-40B4-BE49-F238E27FC236}">
                <a16:creationId xmlns:a16="http://schemas.microsoft.com/office/drawing/2014/main" id="{364520AD-B947-8E84-7450-84BB3668638E}"/>
              </a:ext>
            </a:extLst>
          </p:cNvPr>
          <p:cNvSpPr txBox="1"/>
          <p:nvPr/>
        </p:nvSpPr>
        <p:spPr>
          <a:xfrm>
            <a:off x="-3276600" y="6819900"/>
            <a:ext cx="2289940" cy="584775"/>
          </a:xfrm>
          <a:prstGeom prst="rect">
            <a:avLst/>
          </a:prstGeom>
          <a:noFill/>
        </p:spPr>
        <p:txBody>
          <a:bodyPr wrap="square" rtlCol="0">
            <a:spAutoFit/>
          </a:bodyPr>
          <a:lstStyle/>
          <a:p>
            <a:r>
              <a:rPr lang="en-GB" sz="3200"/>
              <a:t>Patients</a:t>
            </a:r>
            <a:endParaRPr lang="en-GB" sz="3200" dirty="0"/>
          </a:p>
        </p:txBody>
      </p:sp>
      <p:sp>
        <p:nvSpPr>
          <p:cNvPr id="7" name="TextBox 6">
            <a:extLst>
              <a:ext uri="{FF2B5EF4-FFF2-40B4-BE49-F238E27FC236}">
                <a16:creationId xmlns:a16="http://schemas.microsoft.com/office/drawing/2014/main" id="{0F1A0A54-9E97-5D8C-82DA-BBAC903D3098}"/>
              </a:ext>
            </a:extLst>
          </p:cNvPr>
          <p:cNvSpPr txBox="1"/>
          <p:nvPr/>
        </p:nvSpPr>
        <p:spPr>
          <a:xfrm>
            <a:off x="13579487" y="11802934"/>
            <a:ext cx="2248163" cy="584775"/>
          </a:xfrm>
          <a:prstGeom prst="rect">
            <a:avLst/>
          </a:prstGeom>
          <a:noFill/>
        </p:spPr>
        <p:txBody>
          <a:bodyPr wrap="square" rtlCol="0">
            <a:spAutoFit/>
          </a:bodyPr>
          <a:lstStyle/>
          <a:p>
            <a:r>
              <a:rPr lang="en-GB" sz="3200"/>
              <a:t>Admin Team</a:t>
            </a:r>
            <a:endParaRPr lang="en-GB" sz="3200" dirty="0"/>
          </a:p>
        </p:txBody>
      </p:sp>
      <p:sp>
        <p:nvSpPr>
          <p:cNvPr id="8" name="TextBox 7">
            <a:extLst>
              <a:ext uri="{FF2B5EF4-FFF2-40B4-BE49-F238E27FC236}">
                <a16:creationId xmlns:a16="http://schemas.microsoft.com/office/drawing/2014/main" id="{701DA166-5CD9-EB6E-67AE-0A3CBE8D3065}"/>
              </a:ext>
            </a:extLst>
          </p:cNvPr>
          <p:cNvSpPr txBox="1"/>
          <p:nvPr/>
        </p:nvSpPr>
        <p:spPr>
          <a:xfrm>
            <a:off x="2019036" y="11620500"/>
            <a:ext cx="2248163" cy="1077218"/>
          </a:xfrm>
          <a:prstGeom prst="rect">
            <a:avLst/>
          </a:prstGeom>
          <a:noFill/>
        </p:spPr>
        <p:txBody>
          <a:bodyPr wrap="square" rtlCol="0">
            <a:spAutoFit/>
          </a:bodyPr>
          <a:lstStyle/>
          <a:p>
            <a:r>
              <a:rPr lang="en-GB" sz="3200"/>
              <a:t>Clinical Experts</a:t>
            </a:r>
            <a:endParaRPr lang="en-GB" sz="3200" dirty="0"/>
          </a:p>
        </p:txBody>
      </p:sp>
      <p:sp>
        <p:nvSpPr>
          <p:cNvPr id="9" name="TextBox 8">
            <a:extLst>
              <a:ext uri="{FF2B5EF4-FFF2-40B4-BE49-F238E27FC236}">
                <a16:creationId xmlns:a16="http://schemas.microsoft.com/office/drawing/2014/main" id="{F7E359D9-B294-7E99-B5B3-D1EBE55AB994}"/>
              </a:ext>
            </a:extLst>
          </p:cNvPr>
          <p:cNvSpPr txBox="1"/>
          <p:nvPr/>
        </p:nvSpPr>
        <p:spPr>
          <a:xfrm>
            <a:off x="6354685" y="11849100"/>
            <a:ext cx="2248163" cy="1077218"/>
          </a:xfrm>
          <a:prstGeom prst="rect">
            <a:avLst/>
          </a:prstGeom>
          <a:noFill/>
        </p:spPr>
        <p:txBody>
          <a:bodyPr wrap="square" rtlCol="0">
            <a:spAutoFit/>
          </a:bodyPr>
          <a:lstStyle/>
          <a:p>
            <a:r>
              <a:rPr lang="en-GB" sz="3200"/>
              <a:t>Finance Team</a:t>
            </a:r>
            <a:endParaRPr lang="en-GB" sz="3200" dirty="0"/>
          </a:p>
        </p:txBody>
      </p:sp>
      <p:sp>
        <p:nvSpPr>
          <p:cNvPr id="10" name="TextBox 9">
            <a:extLst>
              <a:ext uri="{FF2B5EF4-FFF2-40B4-BE49-F238E27FC236}">
                <a16:creationId xmlns:a16="http://schemas.microsoft.com/office/drawing/2014/main" id="{3B184D9A-9105-ED30-B4C8-8C3BB44E78A5}"/>
              </a:ext>
            </a:extLst>
          </p:cNvPr>
          <p:cNvSpPr txBox="1"/>
          <p:nvPr/>
        </p:nvSpPr>
        <p:spPr>
          <a:xfrm flipH="1">
            <a:off x="16459965" y="-1333500"/>
            <a:ext cx="2985910" cy="584775"/>
          </a:xfrm>
          <a:prstGeom prst="rect">
            <a:avLst/>
          </a:prstGeom>
          <a:noFill/>
        </p:spPr>
        <p:txBody>
          <a:bodyPr wrap="square" rtlCol="0">
            <a:spAutoFit/>
          </a:bodyPr>
          <a:lstStyle/>
          <a:p>
            <a:r>
              <a:rPr lang="en-GB" sz="3200"/>
              <a:t>Printers</a:t>
            </a:r>
            <a:endParaRPr lang="en-GB" sz="3200" dirty="0"/>
          </a:p>
        </p:txBody>
      </p:sp>
      <p:sp>
        <p:nvSpPr>
          <p:cNvPr id="12" name="TextBox 11">
            <a:extLst>
              <a:ext uri="{FF2B5EF4-FFF2-40B4-BE49-F238E27FC236}">
                <a16:creationId xmlns:a16="http://schemas.microsoft.com/office/drawing/2014/main" id="{639F5C3C-D080-8FE0-96A6-A797C10CD2A3}"/>
              </a:ext>
            </a:extLst>
          </p:cNvPr>
          <p:cNvSpPr txBox="1"/>
          <p:nvPr/>
        </p:nvSpPr>
        <p:spPr>
          <a:xfrm>
            <a:off x="19583400" y="5212613"/>
            <a:ext cx="3505200" cy="1077218"/>
          </a:xfrm>
          <a:prstGeom prst="rect">
            <a:avLst/>
          </a:prstGeom>
          <a:noFill/>
        </p:spPr>
        <p:txBody>
          <a:bodyPr wrap="square" rtlCol="0">
            <a:spAutoFit/>
          </a:bodyPr>
          <a:lstStyle/>
          <a:p>
            <a:r>
              <a:rPr lang="en-GB" sz="3200"/>
              <a:t>Communications Leads</a:t>
            </a:r>
            <a:endParaRPr lang="en-GB" sz="3200" dirty="0"/>
          </a:p>
        </p:txBody>
      </p:sp>
      <p:sp>
        <p:nvSpPr>
          <p:cNvPr id="14" name="TextBox 13">
            <a:extLst>
              <a:ext uri="{FF2B5EF4-FFF2-40B4-BE49-F238E27FC236}">
                <a16:creationId xmlns:a16="http://schemas.microsoft.com/office/drawing/2014/main" id="{AC656F01-70FA-8936-2E17-C2B349DBEDBF}"/>
              </a:ext>
            </a:extLst>
          </p:cNvPr>
          <p:cNvSpPr txBox="1"/>
          <p:nvPr/>
        </p:nvSpPr>
        <p:spPr>
          <a:xfrm>
            <a:off x="8229600" y="4587225"/>
            <a:ext cx="6860788" cy="2684581"/>
          </a:xfrm>
          <a:prstGeom prst="rect">
            <a:avLst/>
          </a:prstGeom>
          <a:noFill/>
        </p:spPr>
        <p:txBody>
          <a:bodyPr wrap="square">
            <a:spAutoFit/>
          </a:bodyPr>
          <a:lstStyle/>
          <a:p>
            <a:pPr algn="l">
              <a:lnSpc>
                <a:spcPts val="5040"/>
              </a:lnSpc>
            </a:pPr>
            <a:r>
              <a:rPr lang="en-US" sz="4800" dirty="0">
                <a:solidFill>
                  <a:srgbClr val="365B6D"/>
                </a:solidFill>
                <a:latin typeface="Clear Sans Regular"/>
              </a:rPr>
              <a:t>Who are the people you will need to work with to make this improvement?</a:t>
            </a:r>
          </a:p>
        </p:txBody>
      </p:sp>
      <p:pic>
        <p:nvPicPr>
          <p:cNvPr id="15" name="Graphic 14" descr="Group of women with solid fill">
            <a:extLst>
              <a:ext uri="{FF2B5EF4-FFF2-40B4-BE49-F238E27FC236}">
                <a16:creationId xmlns:a16="http://schemas.microsoft.com/office/drawing/2014/main" id="{569679C5-1010-ADD0-98C1-7EE81A473B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43199" y="4587225"/>
            <a:ext cx="3048000" cy="3048000"/>
          </a:xfrm>
          <a:prstGeom prst="rect">
            <a:avLst/>
          </a:prstGeom>
        </p:spPr>
      </p:pic>
      <p:pic>
        <p:nvPicPr>
          <p:cNvPr id="17" name="Graphic 16" descr="Question Mark with solid fill">
            <a:extLst>
              <a:ext uri="{FF2B5EF4-FFF2-40B4-BE49-F238E27FC236}">
                <a16:creationId xmlns:a16="http://schemas.microsoft.com/office/drawing/2014/main" id="{A8D269EF-13D4-EB55-C767-2BECBBDC14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92288" y="3838033"/>
            <a:ext cx="673268" cy="673268"/>
          </a:xfrm>
          <a:prstGeom prst="rect">
            <a:avLst/>
          </a:prstGeom>
        </p:spPr>
      </p:pic>
      <p:pic>
        <p:nvPicPr>
          <p:cNvPr id="18" name="Graphic 17" descr="Question Mark with solid fill">
            <a:extLst>
              <a:ext uri="{FF2B5EF4-FFF2-40B4-BE49-F238E27FC236}">
                <a16:creationId xmlns:a16="http://schemas.microsoft.com/office/drawing/2014/main" id="{7759AA1A-5447-D338-0EF3-B80AF886A2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51691" y="3545771"/>
            <a:ext cx="914400" cy="914400"/>
          </a:xfrm>
          <a:prstGeom prst="rect">
            <a:avLst/>
          </a:prstGeom>
        </p:spPr>
      </p:pic>
      <p:pic>
        <p:nvPicPr>
          <p:cNvPr id="19" name="Graphic 18" descr="Question Mark with solid fill">
            <a:extLst>
              <a:ext uri="{FF2B5EF4-FFF2-40B4-BE49-F238E27FC236}">
                <a16:creationId xmlns:a16="http://schemas.microsoft.com/office/drawing/2014/main" id="{76EAA944-F62D-B41E-CE09-2B0E69E2B1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3999" y="4401278"/>
            <a:ext cx="457200" cy="457200"/>
          </a:xfrm>
          <a:prstGeom prst="rect">
            <a:avLst/>
          </a:prstGeom>
        </p:spPr>
      </p:pic>
      <p:pic>
        <p:nvPicPr>
          <p:cNvPr id="20" name="Graphic 19" descr="Question Mark with solid fill">
            <a:extLst>
              <a:ext uri="{FF2B5EF4-FFF2-40B4-BE49-F238E27FC236}">
                <a16:creationId xmlns:a16="http://schemas.microsoft.com/office/drawing/2014/main" id="{DBD74932-D589-57EE-938A-704757BF4B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42984" y="3331222"/>
            <a:ext cx="914400" cy="914400"/>
          </a:xfrm>
          <a:prstGeom prst="rect">
            <a:avLst/>
          </a:prstGeom>
        </p:spPr>
      </p:pic>
      <p:pic>
        <p:nvPicPr>
          <p:cNvPr id="21" name="Graphic 20" descr="Question Mark with solid fill">
            <a:extLst>
              <a:ext uri="{FF2B5EF4-FFF2-40B4-BE49-F238E27FC236}">
                <a16:creationId xmlns:a16="http://schemas.microsoft.com/office/drawing/2014/main" id="{39E03604-A958-72C9-CA12-06808B9286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00760" y="4671298"/>
            <a:ext cx="559422" cy="559422"/>
          </a:xfrm>
          <a:prstGeom prst="rect">
            <a:avLst/>
          </a:prstGeom>
        </p:spPr>
      </p:pic>
      <p:pic>
        <p:nvPicPr>
          <p:cNvPr id="6" name="Picture 5" descr="A close-up of a logo">
            <a:extLst>
              <a:ext uri="{FF2B5EF4-FFF2-40B4-BE49-F238E27FC236}">
                <a16:creationId xmlns:a16="http://schemas.microsoft.com/office/drawing/2014/main" id="{670706AE-8227-DFC1-7650-DCE66BE4B7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11" name="Audio 10">
            <a:hlinkClick r:id="" action="ppaction://media"/>
            <a:extLst>
              <a:ext uri="{FF2B5EF4-FFF2-40B4-BE49-F238E27FC236}">
                <a16:creationId xmlns:a16="http://schemas.microsoft.com/office/drawing/2014/main" id="{1608E9C9-2473-A00C-39EE-965B64EFAD0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691571828"/>
      </p:ext>
    </p:extLst>
  </p:cSld>
  <p:clrMapOvr>
    <a:masterClrMapping/>
  </p:clrMapOvr>
  <mc:AlternateContent xmlns:mc="http://schemas.openxmlformats.org/markup-compatibility/2006">
    <mc:Choice xmlns:p14="http://schemas.microsoft.com/office/powerpoint/2010/main" Requires="p14">
      <p:transition spd="slow" p14:dur="2000" advTm="14020"/>
    </mc:Choice>
    <mc:Fallback>
      <p:transition spd="slow" advTm="14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8740" y="669608"/>
            <a:ext cx="12260055" cy="908005"/>
          </a:xfrm>
          <a:prstGeom prst="rect">
            <a:avLst/>
          </a:prstGeom>
        </p:spPr>
        <p:txBody>
          <a:bodyPr lIns="0" tIns="0" rIns="0" bIns="0" rtlCol="0" anchor="t">
            <a:spAutoFit/>
          </a:bodyPr>
          <a:lstStyle/>
          <a:p>
            <a:pPr algn="l">
              <a:lnSpc>
                <a:spcPts val="6860"/>
              </a:lnSpc>
            </a:pPr>
            <a:r>
              <a:rPr lang="en-US" sz="6000" dirty="0">
                <a:solidFill>
                  <a:srgbClr val="365B6D"/>
                </a:solidFill>
                <a:latin typeface="Open Sans" panose="020B0606030504020204" pitchFamily="34" charset="0"/>
                <a:ea typeface="Open Sans" panose="020B0606030504020204" pitchFamily="34" charset="0"/>
                <a:cs typeface="Open Sans" panose="020B0606030504020204" pitchFamily="34" charset="0"/>
              </a:rPr>
              <a:t>Who needs to be involved?</a:t>
            </a:r>
          </a:p>
        </p:txBody>
      </p:sp>
      <p:sp>
        <p:nvSpPr>
          <p:cNvPr id="3" name="TextBox 3"/>
          <p:cNvSpPr txBox="1"/>
          <p:nvPr/>
        </p:nvSpPr>
        <p:spPr>
          <a:xfrm>
            <a:off x="1348740" y="2583969"/>
            <a:ext cx="12260055" cy="3206006"/>
          </a:xfrm>
          <a:prstGeom prst="rect">
            <a:avLst/>
          </a:prstGeom>
        </p:spPr>
        <p:txBody>
          <a:bodyPr wrap="square" lIns="0" tIns="0" rIns="0" bIns="0" rtlCol="0" anchor="t">
            <a:spAutoFit/>
          </a:bodyPr>
          <a:lstStyle/>
          <a:p>
            <a:pPr algn="l">
              <a:lnSpc>
                <a:spcPts val="5040"/>
              </a:lnSpc>
            </a:pPr>
            <a:r>
              <a:rPr lang="en-US" sz="4200" dirty="0">
                <a:solidFill>
                  <a:srgbClr val="365B6D"/>
                </a:solidFill>
                <a:latin typeface="Clear Sans Regular"/>
              </a:rPr>
              <a:t>The stakeholders are the key to creating an improvement and making your change sustainable </a:t>
            </a:r>
          </a:p>
          <a:p>
            <a:pPr algn="l">
              <a:lnSpc>
                <a:spcPts val="5040"/>
              </a:lnSpc>
            </a:pPr>
            <a:endParaRPr lang="en-US" sz="4200" dirty="0">
              <a:solidFill>
                <a:srgbClr val="365B6D"/>
              </a:solidFill>
              <a:latin typeface="Clear Sans Regular"/>
            </a:endParaRPr>
          </a:p>
          <a:p>
            <a:pPr algn="l">
              <a:lnSpc>
                <a:spcPts val="5040"/>
              </a:lnSpc>
            </a:pPr>
            <a:endParaRPr lang="en-US" sz="4200" dirty="0">
              <a:solidFill>
                <a:srgbClr val="365B6D"/>
              </a:solidFill>
              <a:latin typeface="Clear Sans Regular"/>
            </a:endParaRPr>
          </a:p>
          <a:p>
            <a:pPr algn="l">
              <a:lnSpc>
                <a:spcPts val="5040"/>
              </a:lnSpc>
            </a:pPr>
            <a:endParaRPr lang="en-US" sz="4200" dirty="0">
              <a:solidFill>
                <a:srgbClr val="365B6D"/>
              </a:solidFill>
              <a:latin typeface="Clear Sans Regular"/>
            </a:endParaRPr>
          </a:p>
        </p:txBody>
      </p:sp>
      <p:sp>
        <p:nvSpPr>
          <p:cNvPr id="4" name="TextBox 3">
            <a:extLst>
              <a:ext uri="{FF2B5EF4-FFF2-40B4-BE49-F238E27FC236}">
                <a16:creationId xmlns:a16="http://schemas.microsoft.com/office/drawing/2014/main" id="{364520AD-B947-8E84-7450-84BB3668638E}"/>
              </a:ext>
            </a:extLst>
          </p:cNvPr>
          <p:cNvSpPr txBox="1"/>
          <p:nvPr/>
        </p:nvSpPr>
        <p:spPr>
          <a:xfrm>
            <a:off x="1977258" y="5702125"/>
            <a:ext cx="3051941" cy="584775"/>
          </a:xfrm>
          <a:prstGeom prst="rect">
            <a:avLst/>
          </a:prstGeom>
          <a:noFill/>
        </p:spPr>
        <p:txBody>
          <a:bodyPr wrap="square" rtlCol="0">
            <a:spAutoFit/>
          </a:bodyPr>
          <a:lstStyle/>
          <a:p>
            <a:r>
              <a:rPr lang="en-GB" sz="3200" dirty="0"/>
              <a:t>Patients</a:t>
            </a:r>
          </a:p>
        </p:txBody>
      </p:sp>
      <p:sp>
        <p:nvSpPr>
          <p:cNvPr id="7" name="TextBox 6">
            <a:extLst>
              <a:ext uri="{FF2B5EF4-FFF2-40B4-BE49-F238E27FC236}">
                <a16:creationId xmlns:a16="http://schemas.microsoft.com/office/drawing/2014/main" id="{0F1A0A54-9E97-5D8C-82DA-BBAC903D3098}"/>
              </a:ext>
            </a:extLst>
          </p:cNvPr>
          <p:cNvSpPr txBox="1"/>
          <p:nvPr/>
        </p:nvSpPr>
        <p:spPr>
          <a:xfrm>
            <a:off x="11360632" y="5497587"/>
            <a:ext cx="2248163" cy="584775"/>
          </a:xfrm>
          <a:prstGeom prst="rect">
            <a:avLst/>
          </a:prstGeom>
          <a:noFill/>
        </p:spPr>
        <p:txBody>
          <a:bodyPr wrap="square" rtlCol="0">
            <a:spAutoFit/>
          </a:bodyPr>
          <a:lstStyle/>
          <a:p>
            <a:r>
              <a:rPr lang="en-GB" sz="3200" dirty="0"/>
              <a:t>Admin Team</a:t>
            </a:r>
          </a:p>
        </p:txBody>
      </p:sp>
      <p:sp>
        <p:nvSpPr>
          <p:cNvPr id="8" name="TextBox 7">
            <a:extLst>
              <a:ext uri="{FF2B5EF4-FFF2-40B4-BE49-F238E27FC236}">
                <a16:creationId xmlns:a16="http://schemas.microsoft.com/office/drawing/2014/main" id="{701DA166-5CD9-EB6E-67AE-0A3CBE8D3065}"/>
              </a:ext>
            </a:extLst>
          </p:cNvPr>
          <p:cNvSpPr txBox="1"/>
          <p:nvPr/>
        </p:nvSpPr>
        <p:spPr>
          <a:xfrm>
            <a:off x="1977258" y="7203710"/>
            <a:ext cx="2248163" cy="1077218"/>
          </a:xfrm>
          <a:prstGeom prst="rect">
            <a:avLst/>
          </a:prstGeom>
          <a:noFill/>
        </p:spPr>
        <p:txBody>
          <a:bodyPr wrap="square" rtlCol="0">
            <a:spAutoFit/>
          </a:bodyPr>
          <a:lstStyle/>
          <a:p>
            <a:r>
              <a:rPr lang="en-GB" sz="3200" dirty="0"/>
              <a:t>Clinical Experts</a:t>
            </a:r>
          </a:p>
        </p:txBody>
      </p:sp>
      <p:sp>
        <p:nvSpPr>
          <p:cNvPr id="9" name="TextBox 8">
            <a:extLst>
              <a:ext uri="{FF2B5EF4-FFF2-40B4-BE49-F238E27FC236}">
                <a16:creationId xmlns:a16="http://schemas.microsoft.com/office/drawing/2014/main" id="{F7E359D9-B294-7E99-B5B3-D1EBE55AB994}"/>
              </a:ext>
            </a:extLst>
          </p:cNvPr>
          <p:cNvSpPr txBox="1"/>
          <p:nvPr/>
        </p:nvSpPr>
        <p:spPr>
          <a:xfrm>
            <a:off x="6354685" y="7203710"/>
            <a:ext cx="2248163" cy="1077218"/>
          </a:xfrm>
          <a:prstGeom prst="rect">
            <a:avLst/>
          </a:prstGeom>
          <a:noFill/>
        </p:spPr>
        <p:txBody>
          <a:bodyPr wrap="square" rtlCol="0">
            <a:spAutoFit/>
          </a:bodyPr>
          <a:lstStyle/>
          <a:p>
            <a:r>
              <a:rPr lang="en-GB" sz="3200" dirty="0"/>
              <a:t>Finance Team</a:t>
            </a:r>
          </a:p>
        </p:txBody>
      </p:sp>
      <p:sp>
        <p:nvSpPr>
          <p:cNvPr id="10" name="TextBox 9">
            <a:extLst>
              <a:ext uri="{FF2B5EF4-FFF2-40B4-BE49-F238E27FC236}">
                <a16:creationId xmlns:a16="http://schemas.microsoft.com/office/drawing/2014/main" id="{3B184D9A-9105-ED30-B4C8-8C3BB44E78A5}"/>
              </a:ext>
            </a:extLst>
          </p:cNvPr>
          <p:cNvSpPr txBox="1"/>
          <p:nvPr/>
        </p:nvSpPr>
        <p:spPr>
          <a:xfrm flipH="1">
            <a:off x="11389940" y="7040892"/>
            <a:ext cx="2985910" cy="1077218"/>
          </a:xfrm>
          <a:prstGeom prst="rect">
            <a:avLst/>
          </a:prstGeom>
          <a:noFill/>
        </p:spPr>
        <p:txBody>
          <a:bodyPr wrap="square" rtlCol="0">
            <a:spAutoFit/>
          </a:bodyPr>
          <a:lstStyle/>
          <a:p>
            <a:r>
              <a:rPr lang="en-GB" sz="3200" dirty="0"/>
              <a:t>External Agencies</a:t>
            </a:r>
          </a:p>
        </p:txBody>
      </p:sp>
      <p:sp>
        <p:nvSpPr>
          <p:cNvPr id="12" name="TextBox 11">
            <a:extLst>
              <a:ext uri="{FF2B5EF4-FFF2-40B4-BE49-F238E27FC236}">
                <a16:creationId xmlns:a16="http://schemas.microsoft.com/office/drawing/2014/main" id="{639F5C3C-D080-8FE0-96A6-A797C10CD2A3}"/>
              </a:ext>
            </a:extLst>
          </p:cNvPr>
          <p:cNvSpPr txBox="1"/>
          <p:nvPr/>
        </p:nvSpPr>
        <p:spPr>
          <a:xfrm>
            <a:off x="6246468" y="5499829"/>
            <a:ext cx="3505200" cy="1077218"/>
          </a:xfrm>
          <a:prstGeom prst="rect">
            <a:avLst/>
          </a:prstGeom>
          <a:noFill/>
        </p:spPr>
        <p:txBody>
          <a:bodyPr wrap="square" rtlCol="0">
            <a:spAutoFit/>
          </a:bodyPr>
          <a:lstStyle/>
          <a:p>
            <a:r>
              <a:rPr lang="en-GB" sz="3200" dirty="0"/>
              <a:t>Communications Leads</a:t>
            </a:r>
          </a:p>
        </p:txBody>
      </p:sp>
      <p:pic>
        <p:nvPicPr>
          <p:cNvPr id="6" name="Graphic 5" descr="Group of women with solid fill">
            <a:extLst>
              <a:ext uri="{FF2B5EF4-FFF2-40B4-BE49-F238E27FC236}">
                <a16:creationId xmlns:a16="http://schemas.microsoft.com/office/drawing/2014/main" id="{B716C6AB-F737-0899-FAC7-7A65458D86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68221" y="5492544"/>
            <a:ext cx="1449732" cy="1449732"/>
          </a:xfrm>
          <a:prstGeom prst="rect">
            <a:avLst/>
          </a:prstGeom>
        </p:spPr>
      </p:pic>
      <p:pic>
        <p:nvPicPr>
          <p:cNvPr id="13" name="Graphic 12" descr="Doctor female with solid fill">
            <a:extLst>
              <a:ext uri="{FF2B5EF4-FFF2-40B4-BE49-F238E27FC236}">
                <a16:creationId xmlns:a16="http://schemas.microsoft.com/office/drawing/2014/main" id="{D95FE5F1-589B-6315-CC67-6E59821E97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8221" y="7192767"/>
            <a:ext cx="1449732" cy="1449732"/>
          </a:xfrm>
          <a:prstGeom prst="rect">
            <a:avLst/>
          </a:prstGeom>
        </p:spPr>
      </p:pic>
      <p:pic>
        <p:nvPicPr>
          <p:cNvPr id="15" name="Graphic 14" descr="Coins outline">
            <a:extLst>
              <a:ext uri="{FF2B5EF4-FFF2-40B4-BE49-F238E27FC236}">
                <a16:creationId xmlns:a16="http://schemas.microsoft.com/office/drawing/2014/main" id="{425DD39D-02B2-2C4D-E987-320D189611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99068" y="7285119"/>
            <a:ext cx="1449732" cy="1449732"/>
          </a:xfrm>
          <a:prstGeom prst="rect">
            <a:avLst/>
          </a:prstGeom>
        </p:spPr>
      </p:pic>
      <p:pic>
        <p:nvPicPr>
          <p:cNvPr id="21" name="Graphic 20" descr="Podcast outline">
            <a:extLst>
              <a:ext uri="{FF2B5EF4-FFF2-40B4-BE49-F238E27FC236}">
                <a16:creationId xmlns:a16="http://schemas.microsoft.com/office/drawing/2014/main" id="{61A92213-79F2-8E13-E60A-39503AD043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30451" y="5458645"/>
            <a:ext cx="1449732" cy="1449732"/>
          </a:xfrm>
          <a:prstGeom prst="rect">
            <a:avLst/>
          </a:prstGeom>
        </p:spPr>
      </p:pic>
      <p:pic>
        <p:nvPicPr>
          <p:cNvPr id="23" name="Graphic 22" descr="Meeting outline">
            <a:extLst>
              <a:ext uri="{FF2B5EF4-FFF2-40B4-BE49-F238E27FC236}">
                <a16:creationId xmlns:a16="http://schemas.microsoft.com/office/drawing/2014/main" id="{73C9393B-7D6B-E8DF-0A4E-54501887629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888710" y="5332774"/>
            <a:ext cx="1449732" cy="1449732"/>
          </a:xfrm>
          <a:prstGeom prst="rect">
            <a:avLst/>
          </a:prstGeom>
        </p:spPr>
      </p:pic>
      <p:pic>
        <p:nvPicPr>
          <p:cNvPr id="25" name="Graphic 24" descr="Man with solid fill">
            <a:extLst>
              <a:ext uri="{FF2B5EF4-FFF2-40B4-BE49-F238E27FC236}">
                <a16:creationId xmlns:a16="http://schemas.microsoft.com/office/drawing/2014/main" id="{36385F4B-546A-0AF5-C42A-AC0EC04CB79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888710" y="6942276"/>
            <a:ext cx="1449732" cy="1449732"/>
          </a:xfrm>
          <a:prstGeom prst="rect">
            <a:avLst/>
          </a:prstGeom>
        </p:spPr>
      </p:pic>
      <p:pic>
        <p:nvPicPr>
          <p:cNvPr id="11" name="Picture 10" descr="A close-up of a logo">
            <a:extLst>
              <a:ext uri="{FF2B5EF4-FFF2-40B4-BE49-F238E27FC236}">
                <a16:creationId xmlns:a16="http://schemas.microsoft.com/office/drawing/2014/main" id="{6AE860FE-E1F6-89F9-EFB6-00DEC542DEE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22" name="Audio 21">
            <a:hlinkClick r:id="" action="ppaction://media"/>
            <a:extLst>
              <a:ext uri="{FF2B5EF4-FFF2-40B4-BE49-F238E27FC236}">
                <a16:creationId xmlns:a16="http://schemas.microsoft.com/office/drawing/2014/main" id="{326CB2B3-CD3F-C35B-23BE-202CC4CDE76E}"/>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30300216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5809">
        <p159:morph option="byObject"/>
      </p:transition>
    </mc:Choice>
    <mc:Fallback>
      <p:transition spd="slow" advTm="558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E3ABE7C-0949-7AE7-66A5-36A90E373723}"/>
              </a:ext>
            </a:extLst>
          </p:cNvPr>
          <p:cNvSpPr/>
          <p:nvPr/>
        </p:nvSpPr>
        <p:spPr>
          <a:xfrm>
            <a:off x="613517" y="917129"/>
            <a:ext cx="5645612" cy="3143250"/>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gn="just">
              <a:lnSpc>
                <a:spcPts val="2160"/>
              </a:lnSpc>
            </a:pPr>
            <a:r>
              <a:rPr lang="en-US" b="1" spc="53" dirty="0">
                <a:solidFill>
                  <a:srgbClr val="365B6D"/>
                </a:solidFill>
                <a:latin typeface="Clear Sans Regular"/>
              </a:rPr>
              <a:t>Step 1: Problem Statement</a:t>
            </a:r>
          </a:p>
          <a:p>
            <a:pPr algn="just">
              <a:lnSpc>
                <a:spcPts val="2160"/>
              </a:lnSpc>
            </a:pPr>
            <a:endParaRPr lang="en-US" b="1" spc="53" dirty="0">
              <a:solidFill>
                <a:srgbClr val="365B6D"/>
              </a:solidFill>
              <a:latin typeface="Clear Sans Regular"/>
            </a:endParaRPr>
          </a:p>
          <a:p>
            <a:pPr marL="257175" indent="-257175" algn="just">
              <a:lnSpc>
                <a:spcPts val="2160"/>
              </a:lnSpc>
              <a:buFont typeface="Arial" panose="020B0604020202020204" pitchFamily="34" charset="0"/>
              <a:buChar char="•"/>
            </a:pPr>
            <a:r>
              <a:rPr lang="en-US" dirty="0">
                <a:solidFill>
                  <a:srgbClr val="365B6D"/>
                </a:solidFill>
                <a:latin typeface="Clear Sans Regular"/>
              </a:rPr>
              <a:t>What problem are you trying to solve?</a:t>
            </a:r>
          </a:p>
          <a:p>
            <a:pPr marL="257175" indent="-257175" algn="just">
              <a:lnSpc>
                <a:spcPts val="2160"/>
              </a:lnSpc>
              <a:buFont typeface="Arial" panose="020B0604020202020204" pitchFamily="34" charset="0"/>
              <a:buChar char="•"/>
            </a:pPr>
            <a:r>
              <a:rPr lang="en-US" dirty="0">
                <a:solidFill>
                  <a:srgbClr val="365B6D"/>
                </a:solidFill>
                <a:latin typeface="Clear Sans Regular"/>
              </a:rPr>
              <a:t>How do we quantify the problem?</a:t>
            </a:r>
          </a:p>
        </p:txBody>
      </p:sp>
      <p:sp>
        <p:nvSpPr>
          <p:cNvPr id="6" name="Rectangle: Rounded Corners 5">
            <a:extLst>
              <a:ext uri="{FF2B5EF4-FFF2-40B4-BE49-F238E27FC236}">
                <a16:creationId xmlns:a16="http://schemas.microsoft.com/office/drawing/2014/main" id="{75798F4A-CEC1-A6EE-783E-DCC0BCEF75FF}"/>
              </a:ext>
            </a:extLst>
          </p:cNvPr>
          <p:cNvSpPr/>
          <p:nvPr/>
        </p:nvSpPr>
        <p:spPr>
          <a:xfrm>
            <a:off x="613517" y="4371975"/>
            <a:ext cx="5715402" cy="3143250"/>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gn="just">
              <a:lnSpc>
                <a:spcPts val="2160"/>
              </a:lnSpc>
            </a:pPr>
            <a:r>
              <a:rPr lang="en-US" b="1" spc="53" dirty="0">
                <a:solidFill>
                  <a:srgbClr val="365B6D"/>
                </a:solidFill>
                <a:latin typeface="Clear Sans Regular"/>
              </a:rPr>
              <a:t>Step 2: Current Situation</a:t>
            </a:r>
          </a:p>
          <a:p>
            <a:pPr algn="just">
              <a:lnSpc>
                <a:spcPts val="2160"/>
              </a:lnSpc>
            </a:pPr>
            <a:endParaRPr lang="en-US" b="1" spc="53" dirty="0">
              <a:solidFill>
                <a:srgbClr val="365B6D"/>
              </a:solidFill>
              <a:latin typeface="Clear Sans Regular"/>
            </a:endParaRPr>
          </a:p>
          <a:p>
            <a:pPr marL="0" lvl="1" indent="-162887" algn="just">
              <a:lnSpc>
                <a:spcPts val="2160"/>
              </a:lnSpc>
              <a:buFont typeface="Arial"/>
              <a:buChar char="•"/>
            </a:pPr>
            <a:r>
              <a:rPr lang="en-US" spc="53" dirty="0">
                <a:solidFill>
                  <a:srgbClr val="365B6D"/>
                </a:solidFill>
                <a:latin typeface="Clear Sans Regular"/>
              </a:rPr>
              <a:t>What is the current process</a:t>
            </a:r>
          </a:p>
          <a:p>
            <a:pPr marL="0" lvl="1" indent="-162887" algn="just">
              <a:lnSpc>
                <a:spcPts val="2160"/>
              </a:lnSpc>
              <a:buFont typeface="Arial"/>
              <a:buChar char="•"/>
            </a:pPr>
            <a:r>
              <a:rPr lang="en-US" spc="53" dirty="0">
                <a:solidFill>
                  <a:srgbClr val="365B6D"/>
                </a:solidFill>
                <a:latin typeface="Clear Sans Regular"/>
              </a:rPr>
              <a:t>What is the team doing?</a:t>
            </a:r>
          </a:p>
          <a:p>
            <a:pPr marL="0" lvl="1" indent="-162887" algn="just">
              <a:lnSpc>
                <a:spcPts val="2160"/>
              </a:lnSpc>
              <a:buFont typeface="Arial"/>
              <a:buChar char="•"/>
            </a:pPr>
            <a:r>
              <a:rPr lang="en-US" spc="53" dirty="0">
                <a:solidFill>
                  <a:srgbClr val="365B6D"/>
                </a:solidFill>
                <a:latin typeface="Clear Sans Regular"/>
              </a:rPr>
              <a:t>What are we measuring?</a:t>
            </a:r>
          </a:p>
        </p:txBody>
      </p:sp>
      <p:sp>
        <p:nvSpPr>
          <p:cNvPr id="12" name="TextBox 11">
            <a:extLst>
              <a:ext uri="{FF2B5EF4-FFF2-40B4-BE49-F238E27FC236}">
                <a16:creationId xmlns:a16="http://schemas.microsoft.com/office/drawing/2014/main" id="{0E11F965-2157-F7CD-006B-C22B64B27650}"/>
              </a:ext>
            </a:extLst>
          </p:cNvPr>
          <p:cNvSpPr txBox="1"/>
          <p:nvPr/>
        </p:nvSpPr>
        <p:spPr>
          <a:xfrm>
            <a:off x="675161" y="201390"/>
            <a:ext cx="5715402" cy="507831"/>
          </a:xfrm>
          <a:prstGeom prst="rect">
            <a:avLst/>
          </a:prstGeom>
          <a:noFill/>
        </p:spPr>
        <p:txBody>
          <a:bodyPr wrap="square" rtlCol="0">
            <a:spAutoFit/>
          </a:bodyPr>
          <a:lstStyle/>
          <a:p>
            <a:r>
              <a:rPr lang="en-GB" sz="2700" dirty="0">
                <a:latin typeface="Clear Sans Regular" panose="020B0604020202020204" charset="0"/>
                <a:cs typeface="Clear Sans Regular" panose="020B0604020202020204" charset="0"/>
              </a:rPr>
              <a:t>A3 THINKING WORKSHEET</a:t>
            </a:r>
          </a:p>
        </p:txBody>
      </p:sp>
      <p:sp>
        <p:nvSpPr>
          <p:cNvPr id="2" name="TextBox 1">
            <a:extLst>
              <a:ext uri="{FF2B5EF4-FFF2-40B4-BE49-F238E27FC236}">
                <a16:creationId xmlns:a16="http://schemas.microsoft.com/office/drawing/2014/main" id="{A3D67B77-60CB-5919-3508-412BE629F6BE}"/>
              </a:ext>
            </a:extLst>
          </p:cNvPr>
          <p:cNvSpPr txBox="1"/>
          <p:nvPr/>
        </p:nvSpPr>
        <p:spPr>
          <a:xfrm>
            <a:off x="7543800" y="917129"/>
            <a:ext cx="9296400" cy="3477875"/>
          </a:xfrm>
          <a:prstGeom prst="rect">
            <a:avLst/>
          </a:prstGeom>
          <a:noFill/>
        </p:spPr>
        <p:txBody>
          <a:bodyPr wrap="square" rtlCol="0">
            <a:spAutoFit/>
          </a:bodyPr>
          <a:lstStyle/>
          <a:p>
            <a:r>
              <a:rPr lang="en-GB" sz="4400" dirty="0"/>
              <a:t>You could hold a workshop to explore these ideas.  </a:t>
            </a:r>
          </a:p>
          <a:p>
            <a:endParaRPr lang="en-GB" sz="4400" dirty="0"/>
          </a:p>
          <a:p>
            <a:r>
              <a:rPr lang="en-GB" sz="4400" dirty="0"/>
              <a:t>Ask you stakeholders to answer the questions from their point of view</a:t>
            </a:r>
          </a:p>
        </p:txBody>
      </p:sp>
      <p:pic>
        <p:nvPicPr>
          <p:cNvPr id="3" name="Picture 2" descr="A close-up of a logo">
            <a:extLst>
              <a:ext uri="{FF2B5EF4-FFF2-40B4-BE49-F238E27FC236}">
                <a16:creationId xmlns:a16="http://schemas.microsoft.com/office/drawing/2014/main" id="{20A37723-CC83-FED0-A434-97EB81BAC3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7" name="Audio 6">
            <a:hlinkClick r:id="" action="ppaction://media"/>
            <a:extLst>
              <a:ext uri="{FF2B5EF4-FFF2-40B4-BE49-F238E27FC236}">
                <a16:creationId xmlns:a16="http://schemas.microsoft.com/office/drawing/2014/main" id="{EA418F1C-EB30-16DD-E9D0-9CE7E6172DD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145014879"/>
      </p:ext>
    </p:extLst>
  </p:cSld>
  <p:clrMapOvr>
    <a:masterClrMapping/>
  </p:clrMapOvr>
  <mc:AlternateContent xmlns:mc="http://schemas.openxmlformats.org/markup-compatibility/2006">
    <mc:Choice xmlns:p14="http://schemas.microsoft.com/office/powerpoint/2010/main" Requires="p14">
      <p:transition spd="slow" p14:dur="2000" advTm="60364"/>
    </mc:Choice>
    <mc:Fallback>
      <p:transition spd="slow" advTm="60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E3ABE7C-0949-7AE7-66A5-36A90E373723}"/>
              </a:ext>
            </a:extLst>
          </p:cNvPr>
          <p:cNvSpPr/>
          <p:nvPr/>
        </p:nvSpPr>
        <p:spPr>
          <a:xfrm>
            <a:off x="477186" y="1681415"/>
            <a:ext cx="5645612" cy="1025971"/>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ts val="2160"/>
              </a:lnSpc>
            </a:pPr>
            <a:r>
              <a:rPr lang="en-US" sz="2400" b="1" spc="53" dirty="0">
                <a:solidFill>
                  <a:srgbClr val="365B6D"/>
                </a:solidFill>
                <a:latin typeface="Clear Sans Regular"/>
              </a:rPr>
              <a:t>Step 1: Problem Statement</a:t>
            </a:r>
          </a:p>
          <a:p>
            <a:pPr algn="just">
              <a:lnSpc>
                <a:spcPts val="2160"/>
              </a:lnSpc>
            </a:pPr>
            <a:endParaRPr lang="en-US" b="1" spc="53" dirty="0">
              <a:solidFill>
                <a:srgbClr val="365B6D"/>
              </a:solidFill>
              <a:latin typeface="Clear Sans Regular"/>
            </a:endParaRPr>
          </a:p>
        </p:txBody>
      </p:sp>
      <p:sp>
        <p:nvSpPr>
          <p:cNvPr id="6" name="Rectangle: Rounded Corners 5">
            <a:extLst>
              <a:ext uri="{FF2B5EF4-FFF2-40B4-BE49-F238E27FC236}">
                <a16:creationId xmlns:a16="http://schemas.microsoft.com/office/drawing/2014/main" id="{75798F4A-CEC1-A6EE-783E-DCC0BCEF75FF}"/>
              </a:ext>
            </a:extLst>
          </p:cNvPr>
          <p:cNvSpPr/>
          <p:nvPr/>
        </p:nvSpPr>
        <p:spPr>
          <a:xfrm>
            <a:off x="442291" y="4630514"/>
            <a:ext cx="5715402" cy="1025971"/>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ts val="2160"/>
              </a:lnSpc>
            </a:pPr>
            <a:r>
              <a:rPr lang="en-US" sz="2400" b="1" spc="53" dirty="0">
                <a:solidFill>
                  <a:srgbClr val="365B6D"/>
                </a:solidFill>
                <a:latin typeface="Clear Sans Regular"/>
              </a:rPr>
              <a:t>Step 2: Current Situation</a:t>
            </a:r>
          </a:p>
          <a:p>
            <a:pPr algn="just">
              <a:lnSpc>
                <a:spcPts val="2160"/>
              </a:lnSpc>
            </a:pPr>
            <a:endParaRPr lang="en-US" b="1" spc="53" dirty="0">
              <a:solidFill>
                <a:srgbClr val="365B6D"/>
              </a:solidFill>
              <a:latin typeface="Clear Sans Regular"/>
            </a:endParaRPr>
          </a:p>
        </p:txBody>
      </p:sp>
      <p:sp>
        <p:nvSpPr>
          <p:cNvPr id="12" name="TextBox 11">
            <a:extLst>
              <a:ext uri="{FF2B5EF4-FFF2-40B4-BE49-F238E27FC236}">
                <a16:creationId xmlns:a16="http://schemas.microsoft.com/office/drawing/2014/main" id="{0E11F965-2157-F7CD-006B-C22B64B27650}"/>
              </a:ext>
            </a:extLst>
          </p:cNvPr>
          <p:cNvSpPr txBox="1"/>
          <p:nvPr/>
        </p:nvSpPr>
        <p:spPr>
          <a:xfrm>
            <a:off x="675161" y="201390"/>
            <a:ext cx="5715402" cy="507831"/>
          </a:xfrm>
          <a:prstGeom prst="rect">
            <a:avLst/>
          </a:prstGeom>
          <a:noFill/>
        </p:spPr>
        <p:txBody>
          <a:bodyPr wrap="square" rtlCol="0">
            <a:spAutoFit/>
          </a:bodyPr>
          <a:lstStyle/>
          <a:p>
            <a:r>
              <a:rPr lang="en-GB" sz="2700" dirty="0">
                <a:latin typeface="Clear Sans Regular" panose="020B0604020202020204" charset="0"/>
                <a:cs typeface="Clear Sans Regular" panose="020B0604020202020204" charset="0"/>
              </a:rPr>
              <a:t>A3 THINKING WORKSHEET</a:t>
            </a:r>
          </a:p>
        </p:txBody>
      </p:sp>
      <p:sp>
        <p:nvSpPr>
          <p:cNvPr id="3" name="TextBox 2">
            <a:extLst>
              <a:ext uri="{FF2B5EF4-FFF2-40B4-BE49-F238E27FC236}">
                <a16:creationId xmlns:a16="http://schemas.microsoft.com/office/drawing/2014/main" id="{1BAA965E-D9D1-0C18-4503-D8C5E862453D}"/>
              </a:ext>
            </a:extLst>
          </p:cNvPr>
          <p:cNvSpPr txBox="1"/>
          <p:nvPr/>
        </p:nvSpPr>
        <p:spPr>
          <a:xfrm>
            <a:off x="6705600" y="917129"/>
            <a:ext cx="8534400" cy="2554545"/>
          </a:xfrm>
          <a:prstGeom prst="rect">
            <a:avLst/>
          </a:prstGeom>
          <a:noFill/>
          <a:ln w="28575">
            <a:noFill/>
          </a:ln>
        </p:spPr>
        <p:txBody>
          <a:bodyPr wrap="square" rtlCol="0">
            <a:spAutoFit/>
          </a:bodyPr>
          <a:lstStyle/>
          <a:p>
            <a:r>
              <a:rPr lang="en-GB" sz="3200" b="1" dirty="0"/>
              <a:t>You might find that:</a:t>
            </a:r>
          </a:p>
          <a:p>
            <a:r>
              <a:rPr lang="en-GB" sz="3200" dirty="0"/>
              <a:t>It's hard to define the problem without discussion </a:t>
            </a:r>
          </a:p>
          <a:p>
            <a:r>
              <a:rPr lang="en-GB" sz="3200" dirty="0"/>
              <a:t>Is it all the leaflets? </a:t>
            </a:r>
          </a:p>
          <a:p>
            <a:r>
              <a:rPr lang="en-GB" sz="3200" dirty="0"/>
              <a:t>What format are the leaflets in?</a:t>
            </a:r>
          </a:p>
          <a:p>
            <a:r>
              <a:rPr lang="en-GB" sz="3200" dirty="0"/>
              <a:t>How big is the problem? </a:t>
            </a:r>
          </a:p>
        </p:txBody>
      </p:sp>
      <p:sp>
        <p:nvSpPr>
          <p:cNvPr id="5" name="TextBox 4">
            <a:extLst>
              <a:ext uri="{FF2B5EF4-FFF2-40B4-BE49-F238E27FC236}">
                <a16:creationId xmlns:a16="http://schemas.microsoft.com/office/drawing/2014/main" id="{F11EDB84-8C50-9904-FA4F-D4DD80D196BC}"/>
              </a:ext>
            </a:extLst>
          </p:cNvPr>
          <p:cNvSpPr txBox="1"/>
          <p:nvPr/>
        </p:nvSpPr>
        <p:spPr>
          <a:xfrm>
            <a:off x="6705600" y="4260782"/>
            <a:ext cx="7696200" cy="2554545"/>
          </a:xfrm>
          <a:prstGeom prst="rect">
            <a:avLst/>
          </a:prstGeom>
          <a:noFill/>
          <a:ln w="28575">
            <a:noFill/>
          </a:ln>
        </p:spPr>
        <p:txBody>
          <a:bodyPr wrap="square" rtlCol="0">
            <a:spAutoFit/>
          </a:bodyPr>
          <a:lstStyle/>
          <a:p>
            <a:r>
              <a:rPr lang="en-GB" sz="3200" dirty="0"/>
              <a:t>Who updates them now?</a:t>
            </a:r>
          </a:p>
          <a:p>
            <a:r>
              <a:rPr lang="en-GB" sz="3200" dirty="0"/>
              <a:t>How often are leaflets reviewed?</a:t>
            </a:r>
          </a:p>
          <a:p>
            <a:r>
              <a:rPr lang="en-GB" sz="3200" dirty="0"/>
              <a:t>Is there an actual process for leaflet reviews</a:t>
            </a:r>
          </a:p>
          <a:p>
            <a:r>
              <a:rPr lang="en-GB" sz="3200" dirty="0"/>
              <a:t>Who needs to approve or sign off updates?</a:t>
            </a:r>
          </a:p>
          <a:p>
            <a:endParaRPr lang="en-GB" sz="3200" dirty="0"/>
          </a:p>
        </p:txBody>
      </p:sp>
      <p:pic>
        <p:nvPicPr>
          <p:cNvPr id="7" name="Picture 6" descr="A close-up of a logo">
            <a:extLst>
              <a:ext uri="{FF2B5EF4-FFF2-40B4-BE49-F238E27FC236}">
                <a16:creationId xmlns:a16="http://schemas.microsoft.com/office/drawing/2014/main" id="{F2F5599F-2E0A-4747-0F1E-43166770CB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8" name="Audio 7">
            <a:hlinkClick r:id="" action="ppaction://media"/>
            <a:extLst>
              <a:ext uri="{FF2B5EF4-FFF2-40B4-BE49-F238E27FC236}">
                <a16:creationId xmlns:a16="http://schemas.microsoft.com/office/drawing/2014/main" id="{482068B0-60DB-081A-321C-BBEE36CADF4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0024397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647">
        <p159:morph option="byWord"/>
      </p:transition>
    </mc:Choice>
    <mc:Fallback>
      <p:transition spd="slow" advTm="226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4477488"/>
            <a:ext cx="1097282" cy="1010190"/>
          </a:xfrm>
          <a:prstGeom prst="rect">
            <a:avLst/>
          </a:prstGeom>
        </p:spPr>
      </p:pic>
      <p:grpSp>
        <p:nvGrpSpPr>
          <p:cNvPr id="6" name="Group 6"/>
          <p:cNvGrpSpPr/>
          <p:nvPr/>
        </p:nvGrpSpPr>
        <p:grpSpPr>
          <a:xfrm>
            <a:off x="8528715" y="587829"/>
            <a:ext cx="9014049" cy="9025617"/>
            <a:chOff x="0" y="0"/>
            <a:chExt cx="12018732" cy="12034156"/>
          </a:xfrm>
        </p:grpSpPr>
        <p:sp>
          <p:nvSpPr>
            <p:cNvPr id="7" name="Freeform 7"/>
            <p:cNvSpPr/>
            <p:nvPr/>
          </p:nvSpPr>
          <p:spPr>
            <a:xfrm>
              <a:off x="0" y="0"/>
              <a:ext cx="12018772" cy="12034139"/>
            </a:xfrm>
            <a:custGeom>
              <a:avLst/>
              <a:gdLst/>
              <a:ahLst/>
              <a:cxnLst/>
              <a:rect l="l" t="t" r="r" b="b"/>
              <a:pathLst>
                <a:path w="12018772" h="12034139">
                  <a:moveTo>
                    <a:pt x="0" y="0"/>
                  </a:moveTo>
                  <a:lnTo>
                    <a:pt x="12018772" y="0"/>
                  </a:lnTo>
                  <a:lnTo>
                    <a:pt x="12018772" y="12034139"/>
                  </a:lnTo>
                  <a:lnTo>
                    <a:pt x="0" y="12034139"/>
                  </a:lnTo>
                  <a:close/>
                </a:path>
              </a:pathLst>
            </a:custGeom>
            <a:solidFill>
              <a:srgbClr val="CBDDD1"/>
            </a:solidFill>
          </p:spPr>
        </p:sp>
      </p:grpSp>
      <p:pic>
        <p:nvPicPr>
          <p:cNvPr id="8" name="Picture 8"/>
          <p:cNvPicPr>
            <a:picLocks noChangeAspect="1"/>
          </p:cNvPicPr>
          <p:nvPr/>
        </p:nvPicPr>
        <p:blipFill>
          <a:blip r:embed="rId7"/>
          <a:srcRect/>
          <a:stretch>
            <a:fillRect/>
          </a:stretch>
        </p:blipFill>
        <p:spPr>
          <a:xfrm>
            <a:off x="8883738" y="3023434"/>
            <a:ext cx="8304001" cy="4152000"/>
          </a:xfrm>
          <a:prstGeom prst="rect">
            <a:avLst/>
          </a:prstGeom>
        </p:spPr>
      </p:pic>
      <p:sp>
        <p:nvSpPr>
          <p:cNvPr id="10" name="Rectangle: Rounded Corners 9">
            <a:extLst>
              <a:ext uri="{FF2B5EF4-FFF2-40B4-BE49-F238E27FC236}">
                <a16:creationId xmlns:a16="http://schemas.microsoft.com/office/drawing/2014/main" id="{BE3CD5E3-427D-6107-5748-476FAA688D66}"/>
              </a:ext>
            </a:extLst>
          </p:cNvPr>
          <p:cNvSpPr/>
          <p:nvPr/>
        </p:nvSpPr>
        <p:spPr>
          <a:xfrm>
            <a:off x="1524000" y="3848100"/>
            <a:ext cx="5838692" cy="2157413"/>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nSpc>
                <a:spcPts val="2160"/>
              </a:lnSpc>
            </a:pPr>
            <a:r>
              <a:rPr lang="en-US" sz="3200" b="1" spc="53" dirty="0">
                <a:solidFill>
                  <a:srgbClr val="365B6D"/>
                </a:solidFill>
                <a:latin typeface="Clear Sans Regular"/>
              </a:rPr>
              <a:t>Step 3: Vision/Goals</a:t>
            </a:r>
          </a:p>
          <a:p>
            <a:pPr marL="162885" lvl="1">
              <a:lnSpc>
                <a:spcPts val="2160"/>
              </a:lnSpc>
            </a:pPr>
            <a:endParaRPr lang="en-US" sz="3200" b="1" spc="53" dirty="0">
              <a:solidFill>
                <a:srgbClr val="365B6D"/>
              </a:solidFill>
              <a:latin typeface="Clear Sans Regular"/>
            </a:endParaRPr>
          </a:p>
          <a:p>
            <a:pPr marL="162885" lvl="1">
              <a:lnSpc>
                <a:spcPts val="2160"/>
              </a:lnSpc>
            </a:pPr>
            <a:endParaRPr lang="en-US" sz="3200" b="1" spc="53" dirty="0">
              <a:solidFill>
                <a:srgbClr val="365B6D"/>
              </a:solidFill>
              <a:latin typeface="Clear Sans Regular"/>
            </a:endParaRPr>
          </a:p>
          <a:p>
            <a:pPr marL="162885" lvl="1">
              <a:lnSpc>
                <a:spcPts val="2160"/>
              </a:lnSpc>
            </a:pPr>
            <a:r>
              <a:rPr lang="en-US" sz="3200" dirty="0">
                <a:solidFill>
                  <a:srgbClr val="365B6D"/>
                </a:solidFill>
                <a:latin typeface="Clear Sans Regular"/>
              </a:rPr>
              <a:t>What is the overall vision?</a:t>
            </a:r>
          </a:p>
        </p:txBody>
      </p:sp>
      <p:pic>
        <p:nvPicPr>
          <p:cNvPr id="11" name="Picture 10" descr="A close-up of a logo">
            <a:extLst>
              <a:ext uri="{FF2B5EF4-FFF2-40B4-BE49-F238E27FC236}">
                <a16:creationId xmlns:a16="http://schemas.microsoft.com/office/drawing/2014/main" id="{706BA89A-937F-CA9D-A8AC-CF8F932778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641" y="342900"/>
            <a:ext cx="3459962" cy="838375"/>
          </a:xfrm>
          <a:prstGeom prst="rect">
            <a:avLst/>
          </a:prstGeom>
        </p:spPr>
      </p:pic>
      <p:pic>
        <p:nvPicPr>
          <p:cNvPr id="4" name="Audio 3">
            <a:hlinkClick r:id="" action="ppaction://media"/>
            <a:extLst>
              <a:ext uri="{FF2B5EF4-FFF2-40B4-BE49-F238E27FC236}">
                <a16:creationId xmlns:a16="http://schemas.microsoft.com/office/drawing/2014/main" id="{F64F50DA-0691-EC99-8F19-CC90866F304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2664"/>
    </mc:Choice>
    <mc:Fallback>
      <p:transition spd="slow" advTm="2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000" y="-2"/>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2F1EC"/>
            </a:solidFill>
          </p:spPr>
        </p:sp>
      </p:grpSp>
      <p:sp>
        <p:nvSpPr>
          <p:cNvPr id="4" name="TextBox 4"/>
          <p:cNvSpPr txBox="1"/>
          <p:nvPr/>
        </p:nvSpPr>
        <p:spPr>
          <a:xfrm>
            <a:off x="760545" y="1338886"/>
            <a:ext cx="11126655" cy="833562"/>
          </a:xfrm>
          <a:prstGeom prst="rect">
            <a:avLst/>
          </a:prstGeom>
        </p:spPr>
        <p:txBody>
          <a:bodyPr wrap="square" lIns="0" tIns="0" rIns="0" bIns="0" rtlCol="0" anchor="t">
            <a:spAutoFit/>
          </a:bodyPr>
          <a:lstStyle/>
          <a:p>
            <a:pPr algn="l">
              <a:lnSpc>
                <a:spcPts val="6480"/>
              </a:lnSpc>
            </a:pPr>
            <a:r>
              <a:rPr lang="en-US" sz="6000" spc="-239" dirty="0">
                <a:solidFill>
                  <a:srgbClr val="365B6D"/>
                </a:solidFill>
                <a:latin typeface="Open Sans" panose="020B0606030504020204" pitchFamily="34" charset="0"/>
                <a:ea typeface="Open Sans" panose="020B0606030504020204" pitchFamily="34" charset="0"/>
                <a:cs typeface="Open Sans" panose="020B0606030504020204" pitchFamily="34" charset="0"/>
              </a:rPr>
              <a:t>What is covered in this session</a:t>
            </a:r>
          </a:p>
        </p:txBody>
      </p:sp>
      <p:sp>
        <p:nvSpPr>
          <p:cNvPr id="5" name="TextBox 5"/>
          <p:cNvSpPr txBox="1"/>
          <p:nvPr/>
        </p:nvSpPr>
        <p:spPr>
          <a:xfrm>
            <a:off x="1056642" y="2786867"/>
            <a:ext cx="10144758" cy="4001095"/>
          </a:xfrm>
          <a:prstGeom prst="rect">
            <a:avLst/>
          </a:prstGeom>
        </p:spPr>
        <p:txBody>
          <a:bodyPr wrap="square" lIns="0" tIns="0" rIns="0" bIns="0" rtlCol="0" anchor="t">
            <a:spAutoFit/>
          </a:bodyPr>
          <a:lstStyle/>
          <a:p>
            <a:pPr algn="l">
              <a:lnSpc>
                <a:spcPts val="5184"/>
              </a:lnSpc>
            </a:pPr>
            <a:r>
              <a:rPr lang="en-US" sz="4800" spc="-191" dirty="0">
                <a:solidFill>
                  <a:srgbClr val="365B6D"/>
                </a:solidFill>
                <a:latin typeface="Open Sans"/>
              </a:rPr>
              <a:t>What is Quality Improvement?</a:t>
            </a:r>
          </a:p>
          <a:p>
            <a:pPr algn="l">
              <a:lnSpc>
                <a:spcPts val="5184"/>
              </a:lnSpc>
            </a:pPr>
            <a:endParaRPr lang="en-US" sz="4800" spc="-191" dirty="0">
              <a:solidFill>
                <a:srgbClr val="365B6D"/>
              </a:solidFill>
              <a:latin typeface="Open Sans"/>
            </a:endParaRPr>
          </a:p>
          <a:p>
            <a:pPr algn="l">
              <a:lnSpc>
                <a:spcPts val="5184"/>
              </a:lnSpc>
            </a:pPr>
            <a:r>
              <a:rPr lang="en-US" sz="4800" spc="-191" dirty="0">
                <a:solidFill>
                  <a:srgbClr val="365B6D"/>
                </a:solidFill>
                <a:latin typeface="Open Sans"/>
              </a:rPr>
              <a:t>Some Tools and Techniques</a:t>
            </a:r>
          </a:p>
          <a:p>
            <a:pPr algn="l">
              <a:lnSpc>
                <a:spcPts val="5184"/>
              </a:lnSpc>
            </a:pPr>
            <a:endParaRPr lang="en-US" sz="4800" spc="-191" dirty="0">
              <a:solidFill>
                <a:srgbClr val="365B6D"/>
              </a:solidFill>
              <a:latin typeface="Open Sans"/>
            </a:endParaRPr>
          </a:p>
          <a:p>
            <a:pPr algn="l">
              <a:lnSpc>
                <a:spcPts val="5184"/>
              </a:lnSpc>
            </a:pPr>
            <a:r>
              <a:rPr lang="en-US" sz="4800" spc="-191" dirty="0">
                <a:solidFill>
                  <a:srgbClr val="365B6D"/>
                </a:solidFill>
                <a:latin typeface="Open Sans"/>
              </a:rPr>
              <a:t>How to use A3 Thinking method</a:t>
            </a:r>
          </a:p>
          <a:p>
            <a:pPr algn="l">
              <a:lnSpc>
                <a:spcPts val="5184"/>
              </a:lnSpc>
            </a:pPr>
            <a:endParaRPr lang="en-US" sz="4800" spc="-191" dirty="0">
              <a:solidFill>
                <a:srgbClr val="365B6D"/>
              </a:solidFill>
              <a:latin typeface="Open Sans"/>
            </a:endParaRP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6902245"/>
            <a:ext cx="1521091" cy="302637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828935" y="2"/>
            <a:ext cx="1459063" cy="2902960"/>
          </a:xfrm>
          <a:prstGeom prst="rect">
            <a:avLst/>
          </a:prstGeom>
        </p:spPr>
      </p:pic>
      <p:pic>
        <p:nvPicPr>
          <p:cNvPr id="9" name="Picture 8" descr="A close-up of a logo">
            <a:extLst>
              <a:ext uri="{FF2B5EF4-FFF2-40B4-BE49-F238E27FC236}">
                <a16:creationId xmlns:a16="http://schemas.microsoft.com/office/drawing/2014/main" id="{93EE42E0-1159-AFA6-5083-8181F51CD5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22" name="Audio 21">
            <a:hlinkClick r:id="" action="ppaction://media"/>
            <a:extLst>
              <a:ext uri="{FF2B5EF4-FFF2-40B4-BE49-F238E27FC236}">
                <a16:creationId xmlns:a16="http://schemas.microsoft.com/office/drawing/2014/main" id="{8937F524-9A3D-F9FF-0086-28900566C82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4007901142"/>
      </p:ext>
    </p:extLst>
  </p:cSld>
  <p:clrMapOvr>
    <a:masterClrMapping/>
  </p:clrMapOvr>
  <mc:AlternateContent xmlns:mc="http://schemas.openxmlformats.org/markup-compatibility/2006">
    <mc:Choice xmlns:p14="http://schemas.microsoft.com/office/powerpoint/2010/main" Requires="p14">
      <p:transition spd="slow" p14:dur="2000" advTm="18647"/>
    </mc:Choice>
    <mc:Fallback>
      <p:transition spd="slow" advTm="1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95339" y="19565"/>
            <a:ext cx="11215315" cy="10287000"/>
          </a:xfrm>
          <a:prstGeom prst="rect">
            <a:avLst/>
          </a:prstGeom>
        </p:spPr>
      </p:pic>
      <p:sp>
        <p:nvSpPr>
          <p:cNvPr id="8" name="Speech Bubble: Rectangle with Corners Rounded 7">
            <a:extLst>
              <a:ext uri="{FF2B5EF4-FFF2-40B4-BE49-F238E27FC236}">
                <a16:creationId xmlns:a16="http://schemas.microsoft.com/office/drawing/2014/main" id="{E6E85B4C-F99A-A761-A3A4-0957CD3AD9F6}"/>
              </a:ext>
            </a:extLst>
          </p:cNvPr>
          <p:cNvSpPr/>
          <p:nvPr/>
        </p:nvSpPr>
        <p:spPr>
          <a:xfrm>
            <a:off x="6324600" y="342900"/>
            <a:ext cx="4343400" cy="1828800"/>
          </a:xfrm>
          <a:prstGeom prst="wedgeRoundRectCallout">
            <a:avLst>
              <a:gd name="adj1" fmla="val -38224"/>
              <a:gd name="adj2" fmla="val 108153"/>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r>
              <a:rPr lang="en-GB" sz="2400" dirty="0"/>
              <a:t>This project aims to ensure that all the leaflets are clinically correct and safe for patient use</a:t>
            </a:r>
          </a:p>
        </p:txBody>
      </p:sp>
      <p:sp>
        <p:nvSpPr>
          <p:cNvPr id="10" name="Speech Bubble: Rectangle with Corners Rounded 9">
            <a:extLst>
              <a:ext uri="{FF2B5EF4-FFF2-40B4-BE49-F238E27FC236}">
                <a16:creationId xmlns:a16="http://schemas.microsoft.com/office/drawing/2014/main" id="{D90DCEF4-3581-E512-E2A8-3FD231C1383D}"/>
              </a:ext>
            </a:extLst>
          </p:cNvPr>
          <p:cNvSpPr/>
          <p:nvPr/>
        </p:nvSpPr>
        <p:spPr>
          <a:xfrm>
            <a:off x="533400" y="1790700"/>
            <a:ext cx="5105400" cy="2971800"/>
          </a:xfrm>
          <a:prstGeom prst="wedgeRoundRectCallout">
            <a:avLst>
              <a:gd name="adj1" fmla="val 40331"/>
              <a:gd name="adj2" fmla="val 8719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r>
              <a:rPr lang="en-GB" sz="2400" dirty="0"/>
              <a:t>The project will review all the leaflets held by the practise, update them, check to see if they’re already on the website and if not, upload them.  The project will also make sure that all the leaflets are regularly reviewed </a:t>
            </a:r>
          </a:p>
        </p:txBody>
      </p:sp>
      <p:sp>
        <p:nvSpPr>
          <p:cNvPr id="11" name="Speech Bubble: Rectangle with Corners Rounded 10">
            <a:extLst>
              <a:ext uri="{FF2B5EF4-FFF2-40B4-BE49-F238E27FC236}">
                <a16:creationId xmlns:a16="http://schemas.microsoft.com/office/drawing/2014/main" id="{83A5D26B-9022-B89A-BEBC-957307C275A0}"/>
              </a:ext>
            </a:extLst>
          </p:cNvPr>
          <p:cNvSpPr/>
          <p:nvPr/>
        </p:nvSpPr>
        <p:spPr>
          <a:xfrm>
            <a:off x="8305800" y="2705100"/>
            <a:ext cx="5105400" cy="2971800"/>
          </a:xfrm>
          <a:prstGeom prst="wedgeRoundRectCallout">
            <a:avLst>
              <a:gd name="adj1" fmla="val -42732"/>
              <a:gd name="adj2" fmla="val 97450"/>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r>
              <a:rPr lang="en-GB" sz="2400" dirty="0"/>
              <a:t>This project aims to review the process for updating leaflets held by the practise, the project will update the all information and circulate by September 2023 </a:t>
            </a:r>
          </a:p>
        </p:txBody>
      </p:sp>
      <p:pic>
        <p:nvPicPr>
          <p:cNvPr id="12" name="Graphic 11" descr="Office worker female with solid fill">
            <a:extLst>
              <a:ext uri="{FF2B5EF4-FFF2-40B4-BE49-F238E27FC236}">
                <a16:creationId xmlns:a16="http://schemas.microsoft.com/office/drawing/2014/main" id="{D26C1671-18A6-516D-7A44-9A8676B10B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37509" y="5390635"/>
            <a:ext cx="4114800" cy="4114800"/>
          </a:xfrm>
          <a:prstGeom prst="rect">
            <a:avLst/>
          </a:prstGeom>
        </p:spPr>
      </p:pic>
      <p:pic>
        <p:nvPicPr>
          <p:cNvPr id="13" name="Picture 12" descr="A close-up of a logo">
            <a:extLst>
              <a:ext uri="{FF2B5EF4-FFF2-40B4-BE49-F238E27FC236}">
                <a16:creationId xmlns:a16="http://schemas.microsoft.com/office/drawing/2014/main" id="{173C6639-FC50-4DDC-2CB1-E0ADDC56BB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4" name="Audio 3">
            <a:hlinkClick r:id="" action="ppaction://media"/>
            <a:extLst>
              <a:ext uri="{FF2B5EF4-FFF2-40B4-BE49-F238E27FC236}">
                <a16:creationId xmlns:a16="http://schemas.microsoft.com/office/drawing/2014/main" id="{EAEAD303-3662-5E70-C70B-A51592BEAC7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3708102936"/>
      </p:ext>
    </p:extLst>
  </p:cSld>
  <p:clrMapOvr>
    <a:masterClrMapping/>
  </p:clrMapOvr>
  <mc:AlternateContent xmlns:mc="http://schemas.openxmlformats.org/markup-compatibility/2006">
    <mc:Choice xmlns:p14="http://schemas.microsoft.com/office/powerpoint/2010/main" Requires="p14">
      <p:transition spd="slow" p14:dur="2000" advTm="92360"/>
    </mc:Choice>
    <mc:Fallback>
      <p:transition spd="slow" advTm="92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95339" y="19565"/>
            <a:ext cx="11215315" cy="10287000"/>
          </a:xfrm>
          <a:prstGeom prst="rect">
            <a:avLst/>
          </a:prstGeom>
        </p:spPr>
      </p:pic>
      <p:sp>
        <p:nvSpPr>
          <p:cNvPr id="10" name="Speech Bubble: Rectangle with Corners Rounded 9">
            <a:extLst>
              <a:ext uri="{FF2B5EF4-FFF2-40B4-BE49-F238E27FC236}">
                <a16:creationId xmlns:a16="http://schemas.microsoft.com/office/drawing/2014/main" id="{D90DCEF4-3581-E512-E2A8-3FD231C1383D}"/>
              </a:ext>
            </a:extLst>
          </p:cNvPr>
          <p:cNvSpPr/>
          <p:nvPr/>
        </p:nvSpPr>
        <p:spPr>
          <a:xfrm>
            <a:off x="609600" y="800100"/>
            <a:ext cx="8077200" cy="2971800"/>
          </a:xfrm>
          <a:prstGeom prst="wedgeRoundRectCallout">
            <a:avLst>
              <a:gd name="adj1" fmla="val 34156"/>
              <a:gd name="adj2" fmla="val 126821"/>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r>
              <a:rPr lang="en-GB" sz="2800" b="1" i="1" dirty="0"/>
              <a:t>The project will create a new, defined and articulated process for updating leaflets within the practise.  The new process will be launched within Practise A in October 2023 and reviewed December 2023 </a:t>
            </a:r>
          </a:p>
        </p:txBody>
      </p:sp>
      <p:pic>
        <p:nvPicPr>
          <p:cNvPr id="5" name="Graphic 4" descr="Office worker female with solid fill">
            <a:extLst>
              <a:ext uri="{FF2B5EF4-FFF2-40B4-BE49-F238E27FC236}">
                <a16:creationId xmlns:a16="http://schemas.microsoft.com/office/drawing/2014/main" id="{D03639A4-04F2-ABE0-71EC-E8DF95DCEE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29400" y="4457701"/>
            <a:ext cx="4114800" cy="4114800"/>
          </a:xfrm>
          <a:prstGeom prst="rect">
            <a:avLst/>
          </a:prstGeom>
        </p:spPr>
      </p:pic>
      <p:sp>
        <p:nvSpPr>
          <p:cNvPr id="6" name="TextBox 5">
            <a:extLst>
              <a:ext uri="{FF2B5EF4-FFF2-40B4-BE49-F238E27FC236}">
                <a16:creationId xmlns:a16="http://schemas.microsoft.com/office/drawing/2014/main" id="{7233C173-92B1-D855-EF6D-1D210E84D5BB}"/>
              </a:ext>
            </a:extLst>
          </p:cNvPr>
          <p:cNvSpPr txBox="1"/>
          <p:nvPr/>
        </p:nvSpPr>
        <p:spPr>
          <a:xfrm>
            <a:off x="11210140" y="1984766"/>
            <a:ext cx="5915204" cy="3785652"/>
          </a:xfrm>
          <a:prstGeom prst="rect">
            <a:avLst/>
          </a:prstGeom>
          <a:noFill/>
        </p:spPr>
        <p:txBody>
          <a:bodyPr wrap="square" rtlCol="0">
            <a:spAutoFit/>
          </a:bodyPr>
          <a:lstStyle/>
          <a:p>
            <a:r>
              <a:rPr lang="en-GB" sz="2400" b="1" dirty="0"/>
              <a:t>Specific</a:t>
            </a:r>
            <a:r>
              <a:rPr lang="en-GB" sz="2400" dirty="0"/>
              <a:t> - create a new, defined and articulated process</a:t>
            </a:r>
          </a:p>
          <a:p>
            <a:endParaRPr lang="en-GB" sz="2400" dirty="0"/>
          </a:p>
          <a:p>
            <a:r>
              <a:rPr lang="en-GB" sz="2400" b="1" dirty="0"/>
              <a:t>Measurable</a:t>
            </a:r>
            <a:r>
              <a:rPr lang="en-GB" sz="2400" dirty="0"/>
              <a:t> – Has a process been created?</a:t>
            </a:r>
          </a:p>
          <a:p>
            <a:endParaRPr lang="en-GB" sz="2400" dirty="0"/>
          </a:p>
          <a:p>
            <a:r>
              <a:rPr lang="en-GB" sz="2400" b="1" dirty="0"/>
              <a:t>Achievable</a:t>
            </a:r>
            <a:r>
              <a:rPr lang="en-GB" sz="2400" dirty="0"/>
              <a:t> – This can be done effectively</a:t>
            </a:r>
          </a:p>
          <a:p>
            <a:endParaRPr lang="en-GB" sz="2400" dirty="0"/>
          </a:p>
          <a:p>
            <a:r>
              <a:rPr lang="en-GB" sz="2400" b="1" dirty="0"/>
              <a:t>Realistic</a:t>
            </a:r>
            <a:r>
              <a:rPr lang="en-GB" sz="2400" dirty="0"/>
              <a:t> – Yes, it’s creating a new process</a:t>
            </a:r>
          </a:p>
          <a:p>
            <a:endParaRPr lang="en-GB" sz="2400" dirty="0"/>
          </a:p>
          <a:p>
            <a:r>
              <a:rPr lang="en-GB" sz="2400" b="1" dirty="0"/>
              <a:t>Timebound</a:t>
            </a:r>
            <a:r>
              <a:rPr lang="en-GB" sz="2400" dirty="0"/>
              <a:t> – October 2023</a:t>
            </a:r>
          </a:p>
        </p:txBody>
      </p:sp>
      <p:pic>
        <p:nvPicPr>
          <p:cNvPr id="7" name="Picture 6" descr="A close-up of a logo">
            <a:extLst>
              <a:ext uri="{FF2B5EF4-FFF2-40B4-BE49-F238E27FC236}">
                <a16:creationId xmlns:a16="http://schemas.microsoft.com/office/drawing/2014/main" id="{B3D403B0-7307-7D80-8290-D790BEB44E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4" name="Audio 3">
            <a:hlinkClick r:id="" action="ppaction://media"/>
            <a:extLst>
              <a:ext uri="{FF2B5EF4-FFF2-40B4-BE49-F238E27FC236}">
                <a16:creationId xmlns:a16="http://schemas.microsoft.com/office/drawing/2014/main" id="{216418C3-C9B2-A52B-5B49-CF2F4D64BAEE}"/>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329688" t="-329688" r="-329688" b="-329688"/>
          <a:stretch>
            <a:fillRect/>
          </a:stretch>
        </p:blipFill>
        <p:spPr>
          <a:xfrm>
            <a:off x="15078456" y="7077456"/>
            <a:ext cx="3086100" cy="3086100"/>
          </a:xfrm>
          <a:prstGeom prst="ellipse">
            <a:avLst/>
          </a:prstGeom>
        </p:spPr>
      </p:pic>
    </p:spTree>
    <p:custDataLst>
      <p:tags r:id="rId1"/>
    </p:custDataLst>
    <p:extLst>
      <p:ext uri="{BB962C8B-B14F-4D97-AF65-F5344CB8AC3E}">
        <p14:creationId xmlns:p14="http://schemas.microsoft.com/office/powerpoint/2010/main" val="13251226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7483">
        <p159:morph option="byWord"/>
      </p:transition>
    </mc:Choice>
    <mc:Fallback>
      <p:transition spd="slow" advTm="474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87E1F2-7442-1A8A-13AF-93EC4EA0E5D3}"/>
              </a:ext>
            </a:extLst>
          </p:cNvPr>
          <p:cNvSpPr/>
          <p:nvPr/>
        </p:nvSpPr>
        <p:spPr>
          <a:xfrm>
            <a:off x="914400" y="2530189"/>
            <a:ext cx="5838692" cy="738664"/>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nSpc>
                <a:spcPts val="2160"/>
              </a:lnSpc>
            </a:pPr>
            <a:r>
              <a:rPr lang="en-US" sz="2400" b="1" spc="53" dirty="0">
                <a:solidFill>
                  <a:srgbClr val="365B6D"/>
                </a:solidFill>
                <a:latin typeface="Clear Sans Regular"/>
              </a:rPr>
              <a:t>Step 4: Root Cause Analysis</a:t>
            </a:r>
          </a:p>
          <a:p>
            <a:pPr>
              <a:lnSpc>
                <a:spcPts val="2160"/>
              </a:lnSpc>
            </a:pPr>
            <a:endParaRPr lang="en-US" b="1" spc="53" dirty="0">
              <a:solidFill>
                <a:srgbClr val="365B6D"/>
              </a:solidFill>
              <a:latin typeface="Clear Sans Regular"/>
            </a:endParaRPr>
          </a:p>
        </p:txBody>
      </p:sp>
      <p:sp>
        <p:nvSpPr>
          <p:cNvPr id="8" name="Oval 7">
            <a:extLst>
              <a:ext uri="{FF2B5EF4-FFF2-40B4-BE49-F238E27FC236}">
                <a16:creationId xmlns:a16="http://schemas.microsoft.com/office/drawing/2014/main" id="{B6753FBA-7BD6-6C6C-0418-5864057DC193}"/>
              </a:ext>
            </a:extLst>
          </p:cNvPr>
          <p:cNvSpPr/>
          <p:nvPr/>
        </p:nvSpPr>
        <p:spPr>
          <a:xfrm>
            <a:off x="9753600" y="2574635"/>
            <a:ext cx="6400800" cy="5137729"/>
          </a:xfrm>
          <a:prstGeom prst="ellipse">
            <a:avLst/>
          </a:prstGeom>
          <a:blipFill dpi="0" rotWithShape="1">
            <a:blip r:embed="rId4"/>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40C252D-7C3A-048D-5877-5290574809A2}"/>
              </a:ext>
            </a:extLst>
          </p:cNvPr>
          <p:cNvSpPr txBox="1"/>
          <p:nvPr/>
        </p:nvSpPr>
        <p:spPr>
          <a:xfrm>
            <a:off x="914400" y="4305300"/>
            <a:ext cx="8534400" cy="2062103"/>
          </a:xfrm>
          <a:prstGeom prst="rect">
            <a:avLst/>
          </a:prstGeom>
          <a:noFill/>
          <a:ln w="28575">
            <a:noFill/>
          </a:ln>
        </p:spPr>
        <p:txBody>
          <a:bodyPr wrap="square" rtlCol="0">
            <a:spAutoFit/>
          </a:bodyPr>
          <a:lstStyle/>
          <a:p>
            <a:r>
              <a:rPr lang="en-GB" sz="3200" b="1" dirty="0"/>
              <a:t>Techniques to dig deeper:</a:t>
            </a:r>
          </a:p>
          <a:p>
            <a:r>
              <a:rPr lang="en-GB" sz="3200" dirty="0"/>
              <a:t>Looking closely at the issue</a:t>
            </a:r>
          </a:p>
          <a:p>
            <a:endParaRPr lang="en-GB" sz="3200" dirty="0"/>
          </a:p>
          <a:p>
            <a:endParaRPr lang="en-GB" sz="3200" dirty="0"/>
          </a:p>
        </p:txBody>
      </p:sp>
      <p:pic>
        <p:nvPicPr>
          <p:cNvPr id="10" name="Picture 9" descr="A close-up of a logo">
            <a:extLst>
              <a:ext uri="{FF2B5EF4-FFF2-40B4-BE49-F238E27FC236}">
                <a16:creationId xmlns:a16="http://schemas.microsoft.com/office/drawing/2014/main" id="{3FEB856D-A381-BD45-A9A9-AAD298B226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4" name="Audio 3">
            <a:hlinkClick r:id="" action="ppaction://media"/>
            <a:extLst>
              <a:ext uri="{FF2B5EF4-FFF2-40B4-BE49-F238E27FC236}">
                <a16:creationId xmlns:a16="http://schemas.microsoft.com/office/drawing/2014/main" id="{8BC01D31-ADC5-070B-980A-D6F7C1E110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0884"/>
    </mc:Choice>
    <mc:Fallback>
      <p:transition spd="slow" advTm="20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115566" y="953013"/>
            <a:ext cx="4823692" cy="2154436"/>
          </a:xfrm>
          <a:prstGeom prst="rect">
            <a:avLst/>
          </a:prstGeom>
        </p:spPr>
        <p:txBody>
          <a:bodyPr lIns="0" tIns="0" rIns="0" bIns="0" rtlCol="0" anchor="t">
            <a:spAutoFit/>
          </a:bodyPr>
          <a:lstStyle/>
          <a:p>
            <a:pPr algn="l">
              <a:lnSpc>
                <a:spcPts val="8424"/>
              </a:lnSpc>
            </a:pPr>
            <a:r>
              <a:rPr lang="en-US" sz="6000" spc="-310" dirty="0">
                <a:solidFill>
                  <a:srgbClr val="457D58"/>
                </a:solidFill>
                <a:latin typeface="Open Sans" panose="020B0606030504020204" pitchFamily="34" charset="0"/>
                <a:ea typeface="Open Sans" panose="020B0606030504020204" pitchFamily="34" charset="0"/>
                <a:cs typeface="Open Sans" panose="020B0606030504020204" pitchFamily="34" charset="0"/>
              </a:rPr>
              <a:t>Fishbone Analysis</a:t>
            </a:r>
          </a:p>
        </p:txBody>
      </p:sp>
      <p:grpSp>
        <p:nvGrpSpPr>
          <p:cNvPr id="3" name="Group 3"/>
          <p:cNvGrpSpPr/>
          <p:nvPr/>
        </p:nvGrpSpPr>
        <p:grpSpPr>
          <a:xfrm>
            <a:off x="1247775" y="1510620"/>
            <a:ext cx="9964311" cy="2230350"/>
            <a:chOff x="0" y="0"/>
            <a:chExt cx="13285748" cy="2973800"/>
          </a:xfrm>
        </p:grpSpPr>
        <p:sp>
          <p:nvSpPr>
            <p:cNvPr id="4" name="Freeform 4"/>
            <p:cNvSpPr/>
            <p:nvPr/>
          </p:nvSpPr>
          <p:spPr>
            <a:xfrm>
              <a:off x="12700" y="12700"/>
              <a:ext cx="13260324" cy="2948432"/>
            </a:xfrm>
            <a:custGeom>
              <a:avLst/>
              <a:gdLst/>
              <a:ahLst/>
              <a:cxnLst/>
              <a:rect l="l" t="t" r="r" b="b"/>
              <a:pathLst>
                <a:path w="13260324" h="2948432">
                  <a:moveTo>
                    <a:pt x="0" y="0"/>
                  </a:moveTo>
                  <a:lnTo>
                    <a:pt x="13260324" y="0"/>
                  </a:lnTo>
                  <a:lnTo>
                    <a:pt x="13260324" y="2948432"/>
                  </a:lnTo>
                  <a:lnTo>
                    <a:pt x="0" y="2948432"/>
                  </a:lnTo>
                  <a:close/>
                </a:path>
              </a:pathLst>
            </a:custGeom>
            <a:solidFill>
              <a:srgbClr val="CBDDD1">
                <a:alpha val="89804"/>
              </a:srgbClr>
            </a:solidFill>
          </p:spPr>
        </p:sp>
        <p:sp>
          <p:nvSpPr>
            <p:cNvPr id="5" name="Freeform 5"/>
            <p:cNvSpPr/>
            <p:nvPr/>
          </p:nvSpPr>
          <p:spPr>
            <a:xfrm>
              <a:off x="0" y="0"/>
              <a:ext cx="13285724" cy="2973832"/>
            </a:xfrm>
            <a:custGeom>
              <a:avLst/>
              <a:gdLst/>
              <a:ahLst/>
              <a:cxnLst/>
              <a:rect l="l" t="t" r="r" b="b"/>
              <a:pathLst>
                <a:path w="13285724" h="2973832">
                  <a:moveTo>
                    <a:pt x="12700" y="0"/>
                  </a:moveTo>
                  <a:lnTo>
                    <a:pt x="13273024" y="0"/>
                  </a:lnTo>
                  <a:cubicBezTo>
                    <a:pt x="13280010" y="0"/>
                    <a:pt x="13285724" y="5715"/>
                    <a:pt x="13285724" y="12700"/>
                  </a:cubicBezTo>
                  <a:lnTo>
                    <a:pt x="13285724" y="2961132"/>
                  </a:lnTo>
                  <a:cubicBezTo>
                    <a:pt x="13285724" y="2968117"/>
                    <a:pt x="13280010" y="2973832"/>
                    <a:pt x="13273024" y="2973832"/>
                  </a:cubicBezTo>
                  <a:lnTo>
                    <a:pt x="12700" y="2973832"/>
                  </a:lnTo>
                  <a:cubicBezTo>
                    <a:pt x="5715" y="2973832"/>
                    <a:pt x="0" y="2968117"/>
                    <a:pt x="0" y="2961132"/>
                  </a:cubicBezTo>
                  <a:lnTo>
                    <a:pt x="0" y="12700"/>
                  </a:lnTo>
                  <a:cubicBezTo>
                    <a:pt x="0" y="5715"/>
                    <a:pt x="5715" y="0"/>
                    <a:pt x="12700" y="0"/>
                  </a:cubicBezTo>
                  <a:moveTo>
                    <a:pt x="12700" y="25400"/>
                  </a:moveTo>
                  <a:lnTo>
                    <a:pt x="12700" y="12700"/>
                  </a:lnTo>
                  <a:lnTo>
                    <a:pt x="25400" y="12700"/>
                  </a:lnTo>
                  <a:lnTo>
                    <a:pt x="25400" y="2961132"/>
                  </a:lnTo>
                  <a:lnTo>
                    <a:pt x="12700" y="2961132"/>
                  </a:lnTo>
                  <a:lnTo>
                    <a:pt x="12700" y="2948432"/>
                  </a:lnTo>
                  <a:lnTo>
                    <a:pt x="13273024" y="2948432"/>
                  </a:lnTo>
                  <a:lnTo>
                    <a:pt x="13273024" y="2961132"/>
                  </a:lnTo>
                  <a:lnTo>
                    <a:pt x="13260324" y="2961132"/>
                  </a:lnTo>
                  <a:lnTo>
                    <a:pt x="13260324" y="12700"/>
                  </a:lnTo>
                  <a:lnTo>
                    <a:pt x="13273024" y="12700"/>
                  </a:lnTo>
                  <a:lnTo>
                    <a:pt x="13273024" y="25400"/>
                  </a:lnTo>
                  <a:lnTo>
                    <a:pt x="12700" y="25400"/>
                  </a:lnTo>
                  <a:close/>
                </a:path>
              </a:pathLst>
            </a:custGeom>
            <a:solidFill>
              <a:srgbClr val="272727"/>
            </a:solidFill>
          </p:spPr>
        </p:sp>
      </p:grpSp>
      <p:sp>
        <p:nvSpPr>
          <p:cNvPr id="6" name="TextBox 6"/>
          <p:cNvSpPr txBox="1"/>
          <p:nvPr/>
        </p:nvSpPr>
        <p:spPr>
          <a:xfrm>
            <a:off x="1762350" y="2090248"/>
            <a:ext cx="8935161" cy="1465810"/>
          </a:xfrm>
          <a:prstGeom prst="rect">
            <a:avLst/>
          </a:prstGeom>
        </p:spPr>
        <p:txBody>
          <a:bodyPr lIns="0" tIns="0" rIns="0" bIns="0" rtlCol="0" anchor="t">
            <a:spAutoFit/>
          </a:bodyPr>
          <a:lstStyle/>
          <a:p>
            <a:pPr marL="705802" lvl="2" indent="-235268" algn="l">
              <a:lnSpc>
                <a:spcPts val="4212"/>
              </a:lnSpc>
              <a:buFont typeface="Arial"/>
              <a:buChar char="⚬"/>
            </a:pPr>
            <a:r>
              <a:rPr lang="en-US" sz="3900" spc="-155">
                <a:solidFill>
                  <a:srgbClr val="7D9B76"/>
                </a:solidFill>
                <a:latin typeface="Open Sans"/>
              </a:rPr>
              <a:t>Cause and effect to look at underlying factors</a:t>
            </a:r>
          </a:p>
        </p:txBody>
      </p:sp>
      <p:grpSp>
        <p:nvGrpSpPr>
          <p:cNvPr id="7" name="Group 7"/>
          <p:cNvGrpSpPr/>
          <p:nvPr/>
        </p:nvGrpSpPr>
        <p:grpSpPr>
          <a:xfrm>
            <a:off x="1745037" y="934980"/>
            <a:ext cx="6980732" cy="1170330"/>
            <a:chOff x="0" y="0"/>
            <a:chExt cx="9307642" cy="1560440"/>
          </a:xfrm>
        </p:grpSpPr>
        <p:sp>
          <p:nvSpPr>
            <p:cNvPr id="8" name="Freeform 8"/>
            <p:cNvSpPr/>
            <p:nvPr/>
          </p:nvSpPr>
          <p:spPr>
            <a:xfrm>
              <a:off x="12700" y="12700"/>
              <a:ext cx="9282176" cy="1535176"/>
            </a:xfrm>
            <a:custGeom>
              <a:avLst/>
              <a:gdLst/>
              <a:ahLst/>
              <a:cxnLst/>
              <a:rect l="l" t="t" r="r" b="b"/>
              <a:pathLst>
                <a:path w="9282176" h="1535176">
                  <a:moveTo>
                    <a:pt x="0" y="255905"/>
                  </a:moveTo>
                  <a:cubicBezTo>
                    <a:pt x="0" y="114554"/>
                    <a:pt x="116078" y="0"/>
                    <a:pt x="259334" y="0"/>
                  </a:cubicBezTo>
                  <a:lnTo>
                    <a:pt x="9022842" y="0"/>
                  </a:lnTo>
                  <a:cubicBezTo>
                    <a:pt x="9166099" y="0"/>
                    <a:pt x="9282176" y="114554"/>
                    <a:pt x="9282176" y="255905"/>
                  </a:cubicBezTo>
                  <a:lnTo>
                    <a:pt x="9282176" y="1279271"/>
                  </a:lnTo>
                  <a:cubicBezTo>
                    <a:pt x="9282176" y="1420622"/>
                    <a:pt x="9166099" y="1535176"/>
                    <a:pt x="9022842" y="1535176"/>
                  </a:cubicBezTo>
                  <a:lnTo>
                    <a:pt x="259334" y="1535176"/>
                  </a:lnTo>
                  <a:cubicBezTo>
                    <a:pt x="116078" y="1535049"/>
                    <a:pt x="0" y="1420495"/>
                    <a:pt x="0" y="1279144"/>
                  </a:cubicBezTo>
                  <a:close/>
                </a:path>
              </a:pathLst>
            </a:custGeom>
            <a:solidFill>
              <a:srgbClr val="272727"/>
            </a:solidFill>
          </p:spPr>
        </p:sp>
        <p:sp>
          <p:nvSpPr>
            <p:cNvPr id="9" name="Freeform 9"/>
            <p:cNvSpPr/>
            <p:nvPr/>
          </p:nvSpPr>
          <p:spPr>
            <a:xfrm>
              <a:off x="0" y="0"/>
              <a:ext cx="9307576" cy="1560576"/>
            </a:xfrm>
            <a:custGeom>
              <a:avLst/>
              <a:gdLst/>
              <a:ahLst/>
              <a:cxnLst/>
              <a:rect l="l" t="t" r="r" b="b"/>
              <a:pathLst>
                <a:path w="9307576" h="1560576">
                  <a:moveTo>
                    <a:pt x="0" y="268605"/>
                  </a:moveTo>
                  <a:cubicBezTo>
                    <a:pt x="0" y="120015"/>
                    <a:pt x="121920" y="0"/>
                    <a:pt x="272034" y="0"/>
                  </a:cubicBezTo>
                  <a:lnTo>
                    <a:pt x="9035542" y="0"/>
                  </a:lnTo>
                  <a:lnTo>
                    <a:pt x="9035542" y="12700"/>
                  </a:lnTo>
                  <a:lnTo>
                    <a:pt x="9035542" y="0"/>
                  </a:lnTo>
                  <a:cubicBezTo>
                    <a:pt x="9185656" y="0"/>
                    <a:pt x="9307576" y="120015"/>
                    <a:pt x="9307576" y="268605"/>
                  </a:cubicBezTo>
                  <a:lnTo>
                    <a:pt x="9294876" y="268605"/>
                  </a:lnTo>
                  <a:lnTo>
                    <a:pt x="9307576" y="268605"/>
                  </a:lnTo>
                  <a:lnTo>
                    <a:pt x="9307576" y="1291971"/>
                  </a:lnTo>
                  <a:lnTo>
                    <a:pt x="9294876" y="1291971"/>
                  </a:lnTo>
                  <a:lnTo>
                    <a:pt x="9307576" y="1291971"/>
                  </a:lnTo>
                  <a:cubicBezTo>
                    <a:pt x="9307576" y="1440434"/>
                    <a:pt x="9185656" y="1560576"/>
                    <a:pt x="9035542" y="1560576"/>
                  </a:cubicBezTo>
                  <a:lnTo>
                    <a:pt x="9035542" y="1547876"/>
                  </a:lnTo>
                  <a:lnTo>
                    <a:pt x="9035542" y="1560576"/>
                  </a:lnTo>
                  <a:lnTo>
                    <a:pt x="272034" y="1560576"/>
                  </a:lnTo>
                  <a:lnTo>
                    <a:pt x="272034" y="1547876"/>
                  </a:lnTo>
                  <a:lnTo>
                    <a:pt x="272034" y="1560576"/>
                  </a:lnTo>
                  <a:cubicBezTo>
                    <a:pt x="121920" y="1560449"/>
                    <a:pt x="0" y="1440434"/>
                    <a:pt x="0" y="1291844"/>
                  </a:cubicBezTo>
                  <a:lnTo>
                    <a:pt x="0" y="268605"/>
                  </a:lnTo>
                  <a:lnTo>
                    <a:pt x="12700" y="268605"/>
                  </a:lnTo>
                  <a:lnTo>
                    <a:pt x="0" y="268605"/>
                  </a:lnTo>
                  <a:moveTo>
                    <a:pt x="25400" y="268605"/>
                  </a:moveTo>
                  <a:lnTo>
                    <a:pt x="25400" y="1291971"/>
                  </a:lnTo>
                  <a:lnTo>
                    <a:pt x="12700" y="1291971"/>
                  </a:lnTo>
                  <a:lnTo>
                    <a:pt x="25400" y="1291971"/>
                  </a:lnTo>
                  <a:cubicBezTo>
                    <a:pt x="25400" y="1426083"/>
                    <a:pt x="135636" y="1535176"/>
                    <a:pt x="272034" y="1535176"/>
                  </a:cubicBezTo>
                  <a:lnTo>
                    <a:pt x="9035542" y="1535176"/>
                  </a:lnTo>
                  <a:cubicBezTo>
                    <a:pt x="9171940" y="1535176"/>
                    <a:pt x="9282176" y="1426210"/>
                    <a:pt x="9282176" y="1291971"/>
                  </a:cubicBezTo>
                  <a:lnTo>
                    <a:pt x="9282176" y="268605"/>
                  </a:lnTo>
                  <a:cubicBezTo>
                    <a:pt x="9282303" y="134366"/>
                    <a:pt x="9171940" y="25400"/>
                    <a:pt x="9035542" y="25400"/>
                  </a:cubicBezTo>
                  <a:lnTo>
                    <a:pt x="272034" y="25400"/>
                  </a:lnTo>
                  <a:lnTo>
                    <a:pt x="272034" y="12700"/>
                  </a:lnTo>
                  <a:lnTo>
                    <a:pt x="272034" y="25400"/>
                  </a:lnTo>
                  <a:cubicBezTo>
                    <a:pt x="135636" y="25400"/>
                    <a:pt x="25400" y="134366"/>
                    <a:pt x="25400" y="268605"/>
                  </a:cubicBezTo>
                  <a:close/>
                </a:path>
              </a:pathLst>
            </a:custGeom>
            <a:solidFill>
              <a:srgbClr val="CBDDD1"/>
            </a:solidFill>
          </p:spPr>
        </p:sp>
      </p:grpSp>
      <p:sp>
        <p:nvSpPr>
          <p:cNvPr id="10" name="TextBox 10"/>
          <p:cNvSpPr txBox="1"/>
          <p:nvPr/>
        </p:nvSpPr>
        <p:spPr>
          <a:xfrm>
            <a:off x="1976660" y="1029280"/>
            <a:ext cx="6517484" cy="1019829"/>
          </a:xfrm>
          <a:prstGeom prst="rect">
            <a:avLst/>
          </a:prstGeom>
        </p:spPr>
        <p:txBody>
          <a:bodyPr lIns="0" tIns="0" rIns="0" bIns="0" rtlCol="0" anchor="t">
            <a:spAutoFit/>
          </a:bodyPr>
          <a:lstStyle/>
          <a:p>
            <a:pPr algn="l">
              <a:lnSpc>
                <a:spcPts val="4212"/>
              </a:lnSpc>
            </a:pPr>
            <a:r>
              <a:rPr lang="en-US" sz="3900" spc="-155">
                <a:solidFill>
                  <a:srgbClr val="F6F6E9"/>
                </a:solidFill>
                <a:latin typeface="Open Sans"/>
              </a:rPr>
              <a:t>Cause and effect</a:t>
            </a:r>
          </a:p>
        </p:txBody>
      </p:sp>
      <p:grpSp>
        <p:nvGrpSpPr>
          <p:cNvPr id="11" name="Group 11"/>
          <p:cNvGrpSpPr/>
          <p:nvPr/>
        </p:nvGrpSpPr>
        <p:grpSpPr>
          <a:xfrm>
            <a:off x="1247775" y="4508160"/>
            <a:ext cx="9964311" cy="1677525"/>
            <a:chOff x="0" y="0"/>
            <a:chExt cx="13285748" cy="2236700"/>
          </a:xfrm>
        </p:grpSpPr>
        <p:sp>
          <p:nvSpPr>
            <p:cNvPr id="12" name="Freeform 12"/>
            <p:cNvSpPr/>
            <p:nvPr/>
          </p:nvSpPr>
          <p:spPr>
            <a:xfrm>
              <a:off x="12700" y="12700"/>
              <a:ext cx="13260324" cy="2211324"/>
            </a:xfrm>
            <a:custGeom>
              <a:avLst/>
              <a:gdLst/>
              <a:ahLst/>
              <a:cxnLst/>
              <a:rect l="l" t="t" r="r" b="b"/>
              <a:pathLst>
                <a:path w="13260324" h="2211324">
                  <a:moveTo>
                    <a:pt x="0" y="0"/>
                  </a:moveTo>
                  <a:lnTo>
                    <a:pt x="13260324" y="0"/>
                  </a:lnTo>
                  <a:lnTo>
                    <a:pt x="13260324" y="2211324"/>
                  </a:lnTo>
                  <a:lnTo>
                    <a:pt x="0" y="2211324"/>
                  </a:lnTo>
                  <a:close/>
                </a:path>
              </a:pathLst>
            </a:custGeom>
            <a:solidFill>
              <a:srgbClr val="CBDDD1">
                <a:alpha val="89804"/>
              </a:srgbClr>
            </a:solidFill>
          </p:spPr>
        </p:sp>
        <p:sp>
          <p:nvSpPr>
            <p:cNvPr id="13" name="Freeform 13"/>
            <p:cNvSpPr/>
            <p:nvPr/>
          </p:nvSpPr>
          <p:spPr>
            <a:xfrm>
              <a:off x="0" y="0"/>
              <a:ext cx="13285724" cy="2236724"/>
            </a:xfrm>
            <a:custGeom>
              <a:avLst/>
              <a:gdLst/>
              <a:ahLst/>
              <a:cxnLst/>
              <a:rect l="l" t="t" r="r" b="b"/>
              <a:pathLst>
                <a:path w="13285724" h="2236724">
                  <a:moveTo>
                    <a:pt x="12700" y="0"/>
                  </a:moveTo>
                  <a:lnTo>
                    <a:pt x="13273024" y="0"/>
                  </a:lnTo>
                  <a:cubicBezTo>
                    <a:pt x="13280010" y="0"/>
                    <a:pt x="13285724" y="5715"/>
                    <a:pt x="13285724" y="12700"/>
                  </a:cubicBezTo>
                  <a:lnTo>
                    <a:pt x="13285724" y="2224024"/>
                  </a:lnTo>
                  <a:cubicBezTo>
                    <a:pt x="13285724" y="2231009"/>
                    <a:pt x="13280010" y="2236724"/>
                    <a:pt x="13273024" y="2236724"/>
                  </a:cubicBezTo>
                  <a:lnTo>
                    <a:pt x="12700" y="2236724"/>
                  </a:lnTo>
                  <a:cubicBezTo>
                    <a:pt x="5715" y="2236724"/>
                    <a:pt x="0" y="2231009"/>
                    <a:pt x="0" y="2224024"/>
                  </a:cubicBezTo>
                  <a:lnTo>
                    <a:pt x="0" y="12700"/>
                  </a:lnTo>
                  <a:cubicBezTo>
                    <a:pt x="0" y="5715"/>
                    <a:pt x="5715" y="0"/>
                    <a:pt x="12700" y="0"/>
                  </a:cubicBezTo>
                  <a:moveTo>
                    <a:pt x="12700" y="25400"/>
                  </a:moveTo>
                  <a:lnTo>
                    <a:pt x="12700" y="12700"/>
                  </a:lnTo>
                  <a:lnTo>
                    <a:pt x="25400" y="12700"/>
                  </a:lnTo>
                  <a:lnTo>
                    <a:pt x="25400" y="2224024"/>
                  </a:lnTo>
                  <a:lnTo>
                    <a:pt x="12700" y="2224024"/>
                  </a:lnTo>
                  <a:lnTo>
                    <a:pt x="12700" y="2211324"/>
                  </a:lnTo>
                  <a:lnTo>
                    <a:pt x="13273024" y="2211324"/>
                  </a:lnTo>
                  <a:lnTo>
                    <a:pt x="13273024" y="2224024"/>
                  </a:lnTo>
                  <a:lnTo>
                    <a:pt x="13260324" y="2224024"/>
                  </a:lnTo>
                  <a:lnTo>
                    <a:pt x="13260324" y="12700"/>
                  </a:lnTo>
                  <a:lnTo>
                    <a:pt x="13273024" y="12700"/>
                  </a:lnTo>
                  <a:lnTo>
                    <a:pt x="13273024" y="25400"/>
                  </a:lnTo>
                  <a:lnTo>
                    <a:pt x="12700" y="25400"/>
                  </a:lnTo>
                  <a:close/>
                </a:path>
              </a:pathLst>
            </a:custGeom>
            <a:solidFill>
              <a:srgbClr val="457D58"/>
            </a:solidFill>
          </p:spPr>
        </p:sp>
      </p:grpSp>
      <p:sp>
        <p:nvSpPr>
          <p:cNvPr id="14" name="TextBox 14"/>
          <p:cNvSpPr txBox="1"/>
          <p:nvPr/>
        </p:nvSpPr>
        <p:spPr>
          <a:xfrm>
            <a:off x="1762350" y="5087788"/>
            <a:ext cx="8935161" cy="912985"/>
          </a:xfrm>
          <a:prstGeom prst="rect">
            <a:avLst/>
          </a:prstGeom>
        </p:spPr>
        <p:txBody>
          <a:bodyPr lIns="0" tIns="0" rIns="0" bIns="0" rtlCol="0" anchor="t">
            <a:spAutoFit/>
          </a:bodyPr>
          <a:lstStyle/>
          <a:p>
            <a:pPr marL="705802" lvl="2" indent="-235268" algn="l">
              <a:lnSpc>
                <a:spcPts val="4212"/>
              </a:lnSpc>
              <a:buFont typeface="Arial"/>
              <a:buChar char="⚬"/>
            </a:pPr>
            <a:r>
              <a:rPr lang="en-US" sz="3900" spc="-155">
                <a:solidFill>
                  <a:srgbClr val="7D9B76"/>
                </a:solidFill>
                <a:latin typeface="Open Sans"/>
              </a:rPr>
              <a:t>Gain insight from the team</a:t>
            </a:r>
          </a:p>
        </p:txBody>
      </p:sp>
      <p:grpSp>
        <p:nvGrpSpPr>
          <p:cNvPr id="15" name="Group 15"/>
          <p:cNvGrpSpPr/>
          <p:nvPr/>
        </p:nvGrpSpPr>
        <p:grpSpPr>
          <a:xfrm>
            <a:off x="1745037" y="3932520"/>
            <a:ext cx="6980732" cy="1170330"/>
            <a:chOff x="0" y="0"/>
            <a:chExt cx="9307642" cy="1560440"/>
          </a:xfrm>
        </p:grpSpPr>
        <p:sp>
          <p:nvSpPr>
            <p:cNvPr id="16" name="Freeform 16"/>
            <p:cNvSpPr/>
            <p:nvPr/>
          </p:nvSpPr>
          <p:spPr>
            <a:xfrm>
              <a:off x="12700" y="12700"/>
              <a:ext cx="9282176" cy="1535176"/>
            </a:xfrm>
            <a:custGeom>
              <a:avLst/>
              <a:gdLst/>
              <a:ahLst/>
              <a:cxnLst/>
              <a:rect l="l" t="t" r="r" b="b"/>
              <a:pathLst>
                <a:path w="9282176" h="1535176">
                  <a:moveTo>
                    <a:pt x="0" y="255905"/>
                  </a:moveTo>
                  <a:cubicBezTo>
                    <a:pt x="0" y="114554"/>
                    <a:pt x="116078" y="0"/>
                    <a:pt x="259334" y="0"/>
                  </a:cubicBezTo>
                  <a:lnTo>
                    <a:pt x="9022842" y="0"/>
                  </a:lnTo>
                  <a:cubicBezTo>
                    <a:pt x="9166099" y="0"/>
                    <a:pt x="9282176" y="114554"/>
                    <a:pt x="9282176" y="255905"/>
                  </a:cubicBezTo>
                  <a:lnTo>
                    <a:pt x="9282176" y="1279271"/>
                  </a:lnTo>
                  <a:cubicBezTo>
                    <a:pt x="9282176" y="1420622"/>
                    <a:pt x="9166099" y="1535176"/>
                    <a:pt x="9022842" y="1535176"/>
                  </a:cubicBezTo>
                  <a:lnTo>
                    <a:pt x="259334" y="1535176"/>
                  </a:lnTo>
                  <a:cubicBezTo>
                    <a:pt x="116078" y="1535049"/>
                    <a:pt x="0" y="1420495"/>
                    <a:pt x="0" y="1279144"/>
                  </a:cubicBezTo>
                  <a:close/>
                </a:path>
              </a:pathLst>
            </a:custGeom>
            <a:solidFill>
              <a:srgbClr val="457D58"/>
            </a:solidFill>
          </p:spPr>
        </p:sp>
        <p:sp>
          <p:nvSpPr>
            <p:cNvPr id="17" name="Freeform 17"/>
            <p:cNvSpPr/>
            <p:nvPr/>
          </p:nvSpPr>
          <p:spPr>
            <a:xfrm>
              <a:off x="0" y="0"/>
              <a:ext cx="9307576" cy="1560576"/>
            </a:xfrm>
            <a:custGeom>
              <a:avLst/>
              <a:gdLst/>
              <a:ahLst/>
              <a:cxnLst/>
              <a:rect l="l" t="t" r="r" b="b"/>
              <a:pathLst>
                <a:path w="9307576" h="1560576">
                  <a:moveTo>
                    <a:pt x="0" y="268605"/>
                  </a:moveTo>
                  <a:cubicBezTo>
                    <a:pt x="0" y="120015"/>
                    <a:pt x="121920" y="0"/>
                    <a:pt x="272034" y="0"/>
                  </a:cubicBezTo>
                  <a:lnTo>
                    <a:pt x="9035542" y="0"/>
                  </a:lnTo>
                  <a:lnTo>
                    <a:pt x="9035542" y="12700"/>
                  </a:lnTo>
                  <a:lnTo>
                    <a:pt x="9035542" y="0"/>
                  </a:lnTo>
                  <a:cubicBezTo>
                    <a:pt x="9185656" y="0"/>
                    <a:pt x="9307576" y="120015"/>
                    <a:pt x="9307576" y="268605"/>
                  </a:cubicBezTo>
                  <a:lnTo>
                    <a:pt x="9294876" y="268605"/>
                  </a:lnTo>
                  <a:lnTo>
                    <a:pt x="9307576" y="268605"/>
                  </a:lnTo>
                  <a:lnTo>
                    <a:pt x="9307576" y="1291971"/>
                  </a:lnTo>
                  <a:lnTo>
                    <a:pt x="9294876" y="1291971"/>
                  </a:lnTo>
                  <a:lnTo>
                    <a:pt x="9307576" y="1291971"/>
                  </a:lnTo>
                  <a:cubicBezTo>
                    <a:pt x="9307576" y="1440434"/>
                    <a:pt x="9185656" y="1560576"/>
                    <a:pt x="9035542" y="1560576"/>
                  </a:cubicBezTo>
                  <a:lnTo>
                    <a:pt x="9035542" y="1547876"/>
                  </a:lnTo>
                  <a:lnTo>
                    <a:pt x="9035542" y="1560576"/>
                  </a:lnTo>
                  <a:lnTo>
                    <a:pt x="272034" y="1560576"/>
                  </a:lnTo>
                  <a:lnTo>
                    <a:pt x="272034" y="1547876"/>
                  </a:lnTo>
                  <a:lnTo>
                    <a:pt x="272034" y="1560576"/>
                  </a:lnTo>
                  <a:cubicBezTo>
                    <a:pt x="121920" y="1560449"/>
                    <a:pt x="0" y="1440434"/>
                    <a:pt x="0" y="1291844"/>
                  </a:cubicBezTo>
                  <a:lnTo>
                    <a:pt x="0" y="268605"/>
                  </a:lnTo>
                  <a:lnTo>
                    <a:pt x="12700" y="268605"/>
                  </a:lnTo>
                  <a:lnTo>
                    <a:pt x="0" y="268605"/>
                  </a:lnTo>
                  <a:moveTo>
                    <a:pt x="25400" y="268605"/>
                  </a:moveTo>
                  <a:lnTo>
                    <a:pt x="25400" y="1291971"/>
                  </a:lnTo>
                  <a:lnTo>
                    <a:pt x="12700" y="1291971"/>
                  </a:lnTo>
                  <a:lnTo>
                    <a:pt x="25400" y="1291971"/>
                  </a:lnTo>
                  <a:cubicBezTo>
                    <a:pt x="25400" y="1426083"/>
                    <a:pt x="135636" y="1535176"/>
                    <a:pt x="272034" y="1535176"/>
                  </a:cubicBezTo>
                  <a:lnTo>
                    <a:pt x="9035542" y="1535176"/>
                  </a:lnTo>
                  <a:cubicBezTo>
                    <a:pt x="9171940" y="1535176"/>
                    <a:pt x="9282176" y="1426210"/>
                    <a:pt x="9282176" y="1291971"/>
                  </a:cubicBezTo>
                  <a:lnTo>
                    <a:pt x="9282176" y="268605"/>
                  </a:lnTo>
                  <a:cubicBezTo>
                    <a:pt x="9282303" y="134366"/>
                    <a:pt x="9171940" y="25400"/>
                    <a:pt x="9035542" y="25400"/>
                  </a:cubicBezTo>
                  <a:lnTo>
                    <a:pt x="272034" y="25400"/>
                  </a:lnTo>
                  <a:lnTo>
                    <a:pt x="272034" y="12700"/>
                  </a:lnTo>
                  <a:lnTo>
                    <a:pt x="272034" y="25400"/>
                  </a:lnTo>
                  <a:cubicBezTo>
                    <a:pt x="135636" y="25400"/>
                    <a:pt x="25400" y="134366"/>
                    <a:pt x="25400" y="268605"/>
                  </a:cubicBezTo>
                  <a:close/>
                </a:path>
              </a:pathLst>
            </a:custGeom>
            <a:solidFill>
              <a:srgbClr val="CBDDD1"/>
            </a:solidFill>
          </p:spPr>
        </p:sp>
      </p:grpSp>
      <p:sp>
        <p:nvSpPr>
          <p:cNvPr id="18" name="TextBox 18"/>
          <p:cNvSpPr txBox="1"/>
          <p:nvPr/>
        </p:nvSpPr>
        <p:spPr>
          <a:xfrm>
            <a:off x="1976660" y="4026821"/>
            <a:ext cx="6517484" cy="1019829"/>
          </a:xfrm>
          <a:prstGeom prst="rect">
            <a:avLst/>
          </a:prstGeom>
        </p:spPr>
        <p:txBody>
          <a:bodyPr lIns="0" tIns="0" rIns="0" bIns="0" rtlCol="0" anchor="t">
            <a:spAutoFit/>
          </a:bodyPr>
          <a:lstStyle/>
          <a:p>
            <a:pPr algn="l">
              <a:lnSpc>
                <a:spcPts val="4212"/>
              </a:lnSpc>
            </a:pPr>
            <a:r>
              <a:rPr lang="en-US" sz="3900" spc="-155">
                <a:solidFill>
                  <a:srgbClr val="F6F6E9"/>
                </a:solidFill>
                <a:latin typeface="Open Sans"/>
              </a:rPr>
              <a:t>Gain</a:t>
            </a:r>
          </a:p>
        </p:txBody>
      </p:sp>
      <p:grpSp>
        <p:nvGrpSpPr>
          <p:cNvPr id="19" name="Group 19"/>
          <p:cNvGrpSpPr/>
          <p:nvPr/>
        </p:nvGrpSpPr>
        <p:grpSpPr>
          <a:xfrm>
            <a:off x="1247775" y="6952877"/>
            <a:ext cx="9964311" cy="2230350"/>
            <a:chOff x="0" y="0"/>
            <a:chExt cx="13285748" cy="2973800"/>
          </a:xfrm>
        </p:grpSpPr>
        <p:sp>
          <p:nvSpPr>
            <p:cNvPr id="20" name="Freeform 20"/>
            <p:cNvSpPr/>
            <p:nvPr/>
          </p:nvSpPr>
          <p:spPr>
            <a:xfrm>
              <a:off x="12700" y="12700"/>
              <a:ext cx="13260324" cy="2948432"/>
            </a:xfrm>
            <a:custGeom>
              <a:avLst/>
              <a:gdLst/>
              <a:ahLst/>
              <a:cxnLst/>
              <a:rect l="l" t="t" r="r" b="b"/>
              <a:pathLst>
                <a:path w="13260324" h="2948432">
                  <a:moveTo>
                    <a:pt x="0" y="0"/>
                  </a:moveTo>
                  <a:lnTo>
                    <a:pt x="13260324" y="0"/>
                  </a:lnTo>
                  <a:lnTo>
                    <a:pt x="13260324" y="2948432"/>
                  </a:lnTo>
                  <a:lnTo>
                    <a:pt x="0" y="2948432"/>
                  </a:lnTo>
                  <a:close/>
                </a:path>
              </a:pathLst>
            </a:custGeom>
            <a:solidFill>
              <a:srgbClr val="CBDDD1">
                <a:alpha val="89804"/>
              </a:srgbClr>
            </a:solidFill>
          </p:spPr>
        </p:sp>
        <p:sp>
          <p:nvSpPr>
            <p:cNvPr id="21" name="Freeform 21"/>
            <p:cNvSpPr/>
            <p:nvPr/>
          </p:nvSpPr>
          <p:spPr>
            <a:xfrm>
              <a:off x="0" y="0"/>
              <a:ext cx="13285724" cy="2973832"/>
            </a:xfrm>
            <a:custGeom>
              <a:avLst/>
              <a:gdLst/>
              <a:ahLst/>
              <a:cxnLst/>
              <a:rect l="l" t="t" r="r" b="b"/>
              <a:pathLst>
                <a:path w="13285724" h="2973832">
                  <a:moveTo>
                    <a:pt x="12700" y="0"/>
                  </a:moveTo>
                  <a:lnTo>
                    <a:pt x="13273024" y="0"/>
                  </a:lnTo>
                  <a:cubicBezTo>
                    <a:pt x="13280010" y="0"/>
                    <a:pt x="13285724" y="5715"/>
                    <a:pt x="13285724" y="12700"/>
                  </a:cubicBezTo>
                  <a:lnTo>
                    <a:pt x="13285724" y="2961132"/>
                  </a:lnTo>
                  <a:cubicBezTo>
                    <a:pt x="13285724" y="2968117"/>
                    <a:pt x="13280010" y="2973832"/>
                    <a:pt x="13273024" y="2973832"/>
                  </a:cubicBezTo>
                  <a:lnTo>
                    <a:pt x="12700" y="2973832"/>
                  </a:lnTo>
                  <a:cubicBezTo>
                    <a:pt x="5715" y="2973832"/>
                    <a:pt x="0" y="2968117"/>
                    <a:pt x="0" y="2961132"/>
                  </a:cubicBezTo>
                  <a:lnTo>
                    <a:pt x="0" y="12700"/>
                  </a:lnTo>
                  <a:cubicBezTo>
                    <a:pt x="0" y="5715"/>
                    <a:pt x="5715" y="0"/>
                    <a:pt x="12700" y="0"/>
                  </a:cubicBezTo>
                  <a:moveTo>
                    <a:pt x="12700" y="25400"/>
                  </a:moveTo>
                  <a:lnTo>
                    <a:pt x="12700" y="12700"/>
                  </a:lnTo>
                  <a:lnTo>
                    <a:pt x="25400" y="12700"/>
                  </a:lnTo>
                  <a:lnTo>
                    <a:pt x="25400" y="2961132"/>
                  </a:lnTo>
                  <a:lnTo>
                    <a:pt x="12700" y="2961132"/>
                  </a:lnTo>
                  <a:lnTo>
                    <a:pt x="12700" y="2948432"/>
                  </a:lnTo>
                  <a:lnTo>
                    <a:pt x="13273024" y="2948432"/>
                  </a:lnTo>
                  <a:lnTo>
                    <a:pt x="13273024" y="2961132"/>
                  </a:lnTo>
                  <a:lnTo>
                    <a:pt x="13260324" y="2961132"/>
                  </a:lnTo>
                  <a:lnTo>
                    <a:pt x="13260324" y="12700"/>
                  </a:lnTo>
                  <a:lnTo>
                    <a:pt x="13273024" y="12700"/>
                  </a:lnTo>
                  <a:lnTo>
                    <a:pt x="13273024" y="25400"/>
                  </a:lnTo>
                  <a:lnTo>
                    <a:pt x="12700" y="25400"/>
                  </a:lnTo>
                  <a:close/>
                </a:path>
              </a:pathLst>
            </a:custGeom>
            <a:solidFill>
              <a:srgbClr val="093D00"/>
            </a:solidFill>
          </p:spPr>
        </p:sp>
      </p:grpSp>
      <p:sp>
        <p:nvSpPr>
          <p:cNvPr id="22" name="TextBox 22"/>
          <p:cNvSpPr txBox="1"/>
          <p:nvPr/>
        </p:nvSpPr>
        <p:spPr>
          <a:xfrm>
            <a:off x="1762350" y="7532505"/>
            <a:ext cx="8935161" cy="1465810"/>
          </a:xfrm>
          <a:prstGeom prst="rect">
            <a:avLst/>
          </a:prstGeom>
        </p:spPr>
        <p:txBody>
          <a:bodyPr lIns="0" tIns="0" rIns="0" bIns="0" rtlCol="0" anchor="t">
            <a:spAutoFit/>
          </a:bodyPr>
          <a:lstStyle/>
          <a:p>
            <a:pPr marL="705802" lvl="2" indent="-235268" algn="l">
              <a:lnSpc>
                <a:spcPts val="4212"/>
              </a:lnSpc>
              <a:buFont typeface="Arial"/>
              <a:buChar char="⚬"/>
            </a:pPr>
            <a:r>
              <a:rPr lang="en-US" sz="3900" spc="-155">
                <a:solidFill>
                  <a:srgbClr val="7D9B76"/>
                </a:solidFill>
                <a:latin typeface="Open Sans"/>
              </a:rPr>
              <a:t>Use to determine why a particular problem is occurring</a:t>
            </a:r>
          </a:p>
        </p:txBody>
      </p:sp>
      <p:grpSp>
        <p:nvGrpSpPr>
          <p:cNvPr id="23" name="Group 23"/>
          <p:cNvGrpSpPr/>
          <p:nvPr/>
        </p:nvGrpSpPr>
        <p:grpSpPr>
          <a:xfrm>
            <a:off x="1745037" y="6377235"/>
            <a:ext cx="6980732" cy="1170330"/>
            <a:chOff x="0" y="0"/>
            <a:chExt cx="9307642" cy="1560440"/>
          </a:xfrm>
        </p:grpSpPr>
        <p:sp>
          <p:nvSpPr>
            <p:cNvPr id="24" name="Freeform 24"/>
            <p:cNvSpPr/>
            <p:nvPr/>
          </p:nvSpPr>
          <p:spPr>
            <a:xfrm>
              <a:off x="12700" y="12700"/>
              <a:ext cx="9282176" cy="1535176"/>
            </a:xfrm>
            <a:custGeom>
              <a:avLst/>
              <a:gdLst/>
              <a:ahLst/>
              <a:cxnLst/>
              <a:rect l="l" t="t" r="r" b="b"/>
              <a:pathLst>
                <a:path w="9282176" h="1535176">
                  <a:moveTo>
                    <a:pt x="0" y="255905"/>
                  </a:moveTo>
                  <a:cubicBezTo>
                    <a:pt x="0" y="114554"/>
                    <a:pt x="116078" y="0"/>
                    <a:pt x="259334" y="0"/>
                  </a:cubicBezTo>
                  <a:lnTo>
                    <a:pt x="9022842" y="0"/>
                  </a:lnTo>
                  <a:cubicBezTo>
                    <a:pt x="9166099" y="0"/>
                    <a:pt x="9282176" y="114554"/>
                    <a:pt x="9282176" y="255905"/>
                  </a:cubicBezTo>
                  <a:lnTo>
                    <a:pt x="9282176" y="1279271"/>
                  </a:lnTo>
                  <a:cubicBezTo>
                    <a:pt x="9282176" y="1420622"/>
                    <a:pt x="9166099" y="1535176"/>
                    <a:pt x="9022842" y="1535176"/>
                  </a:cubicBezTo>
                  <a:lnTo>
                    <a:pt x="259334" y="1535176"/>
                  </a:lnTo>
                  <a:cubicBezTo>
                    <a:pt x="116078" y="1535049"/>
                    <a:pt x="0" y="1420495"/>
                    <a:pt x="0" y="1279144"/>
                  </a:cubicBezTo>
                  <a:close/>
                </a:path>
              </a:pathLst>
            </a:custGeom>
            <a:solidFill>
              <a:srgbClr val="093D00"/>
            </a:solidFill>
          </p:spPr>
        </p:sp>
        <p:sp>
          <p:nvSpPr>
            <p:cNvPr id="25" name="Freeform 25"/>
            <p:cNvSpPr/>
            <p:nvPr/>
          </p:nvSpPr>
          <p:spPr>
            <a:xfrm>
              <a:off x="0" y="0"/>
              <a:ext cx="9307576" cy="1560576"/>
            </a:xfrm>
            <a:custGeom>
              <a:avLst/>
              <a:gdLst/>
              <a:ahLst/>
              <a:cxnLst/>
              <a:rect l="l" t="t" r="r" b="b"/>
              <a:pathLst>
                <a:path w="9307576" h="1560576">
                  <a:moveTo>
                    <a:pt x="0" y="268605"/>
                  </a:moveTo>
                  <a:cubicBezTo>
                    <a:pt x="0" y="120015"/>
                    <a:pt x="121920" y="0"/>
                    <a:pt x="272034" y="0"/>
                  </a:cubicBezTo>
                  <a:lnTo>
                    <a:pt x="9035542" y="0"/>
                  </a:lnTo>
                  <a:lnTo>
                    <a:pt x="9035542" y="12700"/>
                  </a:lnTo>
                  <a:lnTo>
                    <a:pt x="9035542" y="0"/>
                  </a:lnTo>
                  <a:cubicBezTo>
                    <a:pt x="9185656" y="0"/>
                    <a:pt x="9307576" y="120015"/>
                    <a:pt x="9307576" y="268605"/>
                  </a:cubicBezTo>
                  <a:lnTo>
                    <a:pt x="9294876" y="268605"/>
                  </a:lnTo>
                  <a:lnTo>
                    <a:pt x="9307576" y="268605"/>
                  </a:lnTo>
                  <a:lnTo>
                    <a:pt x="9307576" y="1291971"/>
                  </a:lnTo>
                  <a:lnTo>
                    <a:pt x="9294876" y="1291971"/>
                  </a:lnTo>
                  <a:lnTo>
                    <a:pt x="9307576" y="1291971"/>
                  </a:lnTo>
                  <a:cubicBezTo>
                    <a:pt x="9307576" y="1440434"/>
                    <a:pt x="9185656" y="1560576"/>
                    <a:pt x="9035542" y="1560576"/>
                  </a:cubicBezTo>
                  <a:lnTo>
                    <a:pt x="9035542" y="1547876"/>
                  </a:lnTo>
                  <a:lnTo>
                    <a:pt x="9035542" y="1560576"/>
                  </a:lnTo>
                  <a:lnTo>
                    <a:pt x="272034" y="1560576"/>
                  </a:lnTo>
                  <a:lnTo>
                    <a:pt x="272034" y="1547876"/>
                  </a:lnTo>
                  <a:lnTo>
                    <a:pt x="272034" y="1560576"/>
                  </a:lnTo>
                  <a:cubicBezTo>
                    <a:pt x="121920" y="1560449"/>
                    <a:pt x="0" y="1440434"/>
                    <a:pt x="0" y="1291844"/>
                  </a:cubicBezTo>
                  <a:lnTo>
                    <a:pt x="0" y="268605"/>
                  </a:lnTo>
                  <a:lnTo>
                    <a:pt x="12700" y="268605"/>
                  </a:lnTo>
                  <a:lnTo>
                    <a:pt x="0" y="268605"/>
                  </a:lnTo>
                  <a:moveTo>
                    <a:pt x="25400" y="268605"/>
                  </a:moveTo>
                  <a:lnTo>
                    <a:pt x="25400" y="1291971"/>
                  </a:lnTo>
                  <a:lnTo>
                    <a:pt x="12700" y="1291971"/>
                  </a:lnTo>
                  <a:lnTo>
                    <a:pt x="25400" y="1291971"/>
                  </a:lnTo>
                  <a:cubicBezTo>
                    <a:pt x="25400" y="1426083"/>
                    <a:pt x="135636" y="1535176"/>
                    <a:pt x="272034" y="1535176"/>
                  </a:cubicBezTo>
                  <a:lnTo>
                    <a:pt x="9035542" y="1535176"/>
                  </a:lnTo>
                  <a:cubicBezTo>
                    <a:pt x="9171940" y="1535176"/>
                    <a:pt x="9282176" y="1426210"/>
                    <a:pt x="9282176" y="1291971"/>
                  </a:cubicBezTo>
                  <a:lnTo>
                    <a:pt x="9282176" y="268605"/>
                  </a:lnTo>
                  <a:cubicBezTo>
                    <a:pt x="9282303" y="134366"/>
                    <a:pt x="9171940" y="25400"/>
                    <a:pt x="9035542" y="25400"/>
                  </a:cubicBezTo>
                  <a:lnTo>
                    <a:pt x="272034" y="25400"/>
                  </a:lnTo>
                  <a:lnTo>
                    <a:pt x="272034" y="12700"/>
                  </a:lnTo>
                  <a:lnTo>
                    <a:pt x="272034" y="25400"/>
                  </a:lnTo>
                  <a:cubicBezTo>
                    <a:pt x="135636" y="25400"/>
                    <a:pt x="25400" y="134366"/>
                    <a:pt x="25400" y="268605"/>
                  </a:cubicBezTo>
                  <a:close/>
                </a:path>
              </a:pathLst>
            </a:custGeom>
            <a:solidFill>
              <a:srgbClr val="CBDDD1"/>
            </a:solidFill>
          </p:spPr>
        </p:sp>
      </p:grpSp>
      <p:sp>
        <p:nvSpPr>
          <p:cNvPr id="26" name="TextBox 26"/>
          <p:cNvSpPr txBox="1"/>
          <p:nvPr/>
        </p:nvSpPr>
        <p:spPr>
          <a:xfrm>
            <a:off x="1976660" y="6471536"/>
            <a:ext cx="6517484" cy="1019829"/>
          </a:xfrm>
          <a:prstGeom prst="rect">
            <a:avLst/>
          </a:prstGeom>
        </p:spPr>
        <p:txBody>
          <a:bodyPr lIns="0" tIns="0" rIns="0" bIns="0" rtlCol="0" anchor="t">
            <a:spAutoFit/>
          </a:bodyPr>
          <a:lstStyle/>
          <a:p>
            <a:pPr algn="l">
              <a:lnSpc>
                <a:spcPts val="4212"/>
              </a:lnSpc>
            </a:pPr>
            <a:r>
              <a:rPr lang="en-US" sz="3900" spc="-155">
                <a:solidFill>
                  <a:srgbClr val="F6F6E9"/>
                </a:solidFill>
                <a:latin typeface="Open Sans"/>
              </a:rPr>
              <a:t>Use</a:t>
            </a:r>
          </a:p>
        </p:txBody>
      </p:sp>
      <p:pic>
        <p:nvPicPr>
          <p:cNvPr id="27" name="Picture 26" descr="A close-up of a logo">
            <a:extLst>
              <a:ext uri="{FF2B5EF4-FFF2-40B4-BE49-F238E27FC236}">
                <a16:creationId xmlns:a16="http://schemas.microsoft.com/office/drawing/2014/main" id="{B054B86F-E097-D327-D5EA-D1840D4592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0" y="9038494"/>
            <a:ext cx="2517461" cy="610000"/>
          </a:xfrm>
          <a:prstGeom prst="rect">
            <a:avLst/>
          </a:prstGeom>
        </p:spPr>
      </p:pic>
      <p:pic>
        <p:nvPicPr>
          <p:cNvPr id="29" name="Audio 28">
            <a:hlinkClick r:id="" action="ppaction://media"/>
            <a:extLst>
              <a:ext uri="{FF2B5EF4-FFF2-40B4-BE49-F238E27FC236}">
                <a16:creationId xmlns:a16="http://schemas.microsoft.com/office/drawing/2014/main" id="{A992F101-F47C-1DA4-F185-80E24CA7155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0732"/>
    </mc:Choice>
    <mc:Fallback>
      <p:transition spd="slow" advTm="20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oon 2">
            <a:extLst>
              <a:ext uri="{FF2B5EF4-FFF2-40B4-BE49-F238E27FC236}">
                <a16:creationId xmlns:a16="http://schemas.microsoft.com/office/drawing/2014/main" id="{65423A81-B9C6-C5A8-2011-63D45B1560C0}"/>
              </a:ext>
            </a:extLst>
          </p:cNvPr>
          <p:cNvSpPr/>
          <p:nvPr/>
        </p:nvSpPr>
        <p:spPr>
          <a:xfrm rot="10800000">
            <a:off x="11536680" y="2759758"/>
            <a:ext cx="3733800" cy="4005482"/>
          </a:xfrm>
          <a:prstGeom prst="moon">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E2986D2B-D9F0-8E46-4D13-5275CD863E91}"/>
              </a:ext>
            </a:extLst>
          </p:cNvPr>
          <p:cNvSpPr/>
          <p:nvPr/>
        </p:nvSpPr>
        <p:spPr>
          <a:xfrm>
            <a:off x="13946945" y="3733800"/>
            <a:ext cx="533400" cy="533400"/>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a:extLst>
              <a:ext uri="{FF2B5EF4-FFF2-40B4-BE49-F238E27FC236}">
                <a16:creationId xmlns:a16="http://schemas.microsoft.com/office/drawing/2014/main" id="{C1C3590A-3E52-62E9-BAF8-3AF2C3AC7E1C}"/>
              </a:ext>
            </a:extLst>
          </p:cNvPr>
          <p:cNvGrpSpPr/>
          <p:nvPr/>
        </p:nvGrpSpPr>
        <p:grpSpPr>
          <a:xfrm>
            <a:off x="2133600" y="1790700"/>
            <a:ext cx="11269980" cy="5943600"/>
            <a:chOff x="2133600" y="1790700"/>
            <a:chExt cx="11269980" cy="5943600"/>
          </a:xfrm>
        </p:grpSpPr>
        <p:cxnSp>
          <p:nvCxnSpPr>
            <p:cNvPr id="6" name="Straight Connector 5">
              <a:extLst>
                <a:ext uri="{FF2B5EF4-FFF2-40B4-BE49-F238E27FC236}">
                  <a16:creationId xmlns:a16="http://schemas.microsoft.com/office/drawing/2014/main" id="{B71C13FB-622C-75BF-A1DA-BBE3F28EB8A9}"/>
                </a:ext>
              </a:extLst>
            </p:cNvPr>
            <p:cNvCxnSpPr>
              <a:cxnSpLocks/>
              <a:stCxn id="3" idx="3"/>
            </p:cNvCxnSpPr>
            <p:nvPr/>
          </p:nvCxnSpPr>
          <p:spPr>
            <a:xfrm flipH="1" flipV="1">
              <a:off x="4907280" y="4740957"/>
              <a:ext cx="8496300" cy="21542"/>
            </a:xfrm>
            <a:prstGeom prst="line">
              <a:avLst/>
            </a:prstGeom>
            <a:ln w="539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C6C087-FB97-3E52-510C-E8DDE8110FBE}"/>
                </a:ext>
              </a:extLst>
            </p:cNvPr>
            <p:cNvCxnSpPr>
              <a:cxnSpLocks/>
            </p:cNvCxnSpPr>
            <p:nvPr/>
          </p:nvCxnSpPr>
          <p:spPr>
            <a:xfrm flipH="1">
              <a:off x="8408963" y="4762499"/>
              <a:ext cx="2743200" cy="2971801"/>
            </a:xfrm>
            <a:prstGeom prst="line">
              <a:avLst/>
            </a:prstGeom>
            <a:ln w="539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4DCD24F-C87F-B8F1-1369-C7C2A7DC1F65}"/>
                </a:ext>
              </a:extLst>
            </p:cNvPr>
            <p:cNvCxnSpPr>
              <a:cxnSpLocks/>
            </p:cNvCxnSpPr>
            <p:nvPr/>
          </p:nvCxnSpPr>
          <p:spPr>
            <a:xfrm flipH="1" flipV="1">
              <a:off x="8713763" y="1790700"/>
              <a:ext cx="2438400" cy="2971798"/>
            </a:xfrm>
            <a:prstGeom prst="line">
              <a:avLst/>
            </a:prstGeom>
            <a:ln w="539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80BE48-8C9A-985F-6E7D-0D5BB8085A04}"/>
                </a:ext>
              </a:extLst>
            </p:cNvPr>
            <p:cNvCxnSpPr>
              <a:cxnSpLocks/>
            </p:cNvCxnSpPr>
            <p:nvPr/>
          </p:nvCxnSpPr>
          <p:spPr>
            <a:xfrm flipH="1" flipV="1">
              <a:off x="2438400" y="1790700"/>
              <a:ext cx="2438400" cy="2971798"/>
            </a:xfrm>
            <a:prstGeom prst="line">
              <a:avLst/>
            </a:prstGeom>
            <a:ln w="539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9C8E8EC-F778-3C59-F514-4619633B2B2A}"/>
                </a:ext>
              </a:extLst>
            </p:cNvPr>
            <p:cNvCxnSpPr>
              <a:cxnSpLocks/>
            </p:cNvCxnSpPr>
            <p:nvPr/>
          </p:nvCxnSpPr>
          <p:spPr>
            <a:xfrm flipH="1">
              <a:off x="2133600" y="4762498"/>
              <a:ext cx="2743200" cy="2971801"/>
            </a:xfrm>
            <a:prstGeom prst="line">
              <a:avLst/>
            </a:prstGeom>
            <a:ln w="53975">
              <a:solidFill>
                <a:schemeClr val="accent5">
                  <a:lumMod val="7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99B8659C-12EF-C523-5D0E-B654F3229A9B}"/>
              </a:ext>
            </a:extLst>
          </p:cNvPr>
          <p:cNvSpPr txBox="1"/>
          <p:nvPr/>
        </p:nvSpPr>
        <p:spPr>
          <a:xfrm>
            <a:off x="15621000" y="4000500"/>
            <a:ext cx="2286000" cy="1077218"/>
          </a:xfrm>
          <a:prstGeom prst="rect">
            <a:avLst/>
          </a:prstGeom>
          <a:noFill/>
        </p:spPr>
        <p:txBody>
          <a:bodyPr wrap="square" rtlCol="0">
            <a:spAutoFit/>
          </a:bodyPr>
          <a:lstStyle/>
          <a:p>
            <a:r>
              <a:rPr lang="en-GB" sz="3200" dirty="0">
                <a:latin typeface="Dreaming Outloud Pro" panose="03050502040302030504" pitchFamily="66" charset="0"/>
                <a:cs typeface="Dreaming Outloud Pro" panose="03050502040302030504" pitchFamily="66" charset="0"/>
              </a:rPr>
              <a:t>Leaflets are out of date</a:t>
            </a:r>
          </a:p>
        </p:txBody>
      </p:sp>
      <p:sp>
        <p:nvSpPr>
          <p:cNvPr id="33" name="TextBox 32">
            <a:extLst>
              <a:ext uri="{FF2B5EF4-FFF2-40B4-BE49-F238E27FC236}">
                <a16:creationId xmlns:a16="http://schemas.microsoft.com/office/drawing/2014/main" id="{DC62D1C8-73C4-97F4-3675-AE60CDAD97E9}"/>
              </a:ext>
            </a:extLst>
          </p:cNvPr>
          <p:cNvSpPr txBox="1"/>
          <p:nvPr/>
        </p:nvSpPr>
        <p:spPr>
          <a:xfrm>
            <a:off x="8019317" y="1022383"/>
            <a:ext cx="1220372" cy="461665"/>
          </a:xfrm>
          <a:prstGeom prst="rect">
            <a:avLst/>
          </a:prstGeom>
          <a:noFill/>
          <a:ln>
            <a:solidFill>
              <a:schemeClr val="accent5">
                <a:lumMod val="75000"/>
              </a:schemeClr>
            </a:solidFill>
          </a:ln>
        </p:spPr>
        <p:txBody>
          <a:bodyPr wrap="square" rtlCol="0">
            <a:spAutoFit/>
          </a:bodyPr>
          <a:lstStyle/>
          <a:p>
            <a:r>
              <a:rPr lang="en-GB" sz="2400" dirty="0"/>
              <a:t>Place</a:t>
            </a:r>
          </a:p>
        </p:txBody>
      </p:sp>
      <p:sp>
        <p:nvSpPr>
          <p:cNvPr id="34" name="TextBox 33">
            <a:extLst>
              <a:ext uri="{FF2B5EF4-FFF2-40B4-BE49-F238E27FC236}">
                <a16:creationId xmlns:a16="http://schemas.microsoft.com/office/drawing/2014/main" id="{149599DC-CD4D-D72D-D120-D21A354FD4FA}"/>
              </a:ext>
            </a:extLst>
          </p:cNvPr>
          <p:cNvSpPr txBox="1"/>
          <p:nvPr/>
        </p:nvSpPr>
        <p:spPr>
          <a:xfrm>
            <a:off x="8019316" y="7888548"/>
            <a:ext cx="1429483" cy="461665"/>
          </a:xfrm>
          <a:prstGeom prst="rect">
            <a:avLst/>
          </a:prstGeom>
          <a:noFill/>
          <a:ln>
            <a:solidFill>
              <a:schemeClr val="accent5">
                <a:lumMod val="75000"/>
              </a:schemeClr>
            </a:solidFill>
          </a:ln>
        </p:spPr>
        <p:txBody>
          <a:bodyPr wrap="square" rtlCol="0">
            <a:spAutoFit/>
          </a:bodyPr>
          <a:lstStyle/>
          <a:p>
            <a:r>
              <a:rPr lang="en-GB" sz="2400" dirty="0"/>
              <a:t>Providers</a:t>
            </a:r>
          </a:p>
        </p:txBody>
      </p:sp>
      <p:sp>
        <p:nvSpPr>
          <p:cNvPr id="35" name="TextBox 34">
            <a:extLst>
              <a:ext uri="{FF2B5EF4-FFF2-40B4-BE49-F238E27FC236}">
                <a16:creationId xmlns:a16="http://schemas.microsoft.com/office/drawing/2014/main" id="{4E16B00A-466D-9ACD-08B1-07945964E2D6}"/>
              </a:ext>
            </a:extLst>
          </p:cNvPr>
          <p:cNvSpPr txBox="1"/>
          <p:nvPr/>
        </p:nvSpPr>
        <p:spPr>
          <a:xfrm>
            <a:off x="1828214" y="7888548"/>
            <a:ext cx="1220372" cy="461665"/>
          </a:xfrm>
          <a:prstGeom prst="rect">
            <a:avLst/>
          </a:prstGeom>
          <a:noFill/>
          <a:ln>
            <a:solidFill>
              <a:schemeClr val="accent5">
                <a:lumMod val="75000"/>
              </a:schemeClr>
            </a:solidFill>
          </a:ln>
        </p:spPr>
        <p:txBody>
          <a:bodyPr wrap="square" rtlCol="0">
            <a:spAutoFit/>
          </a:bodyPr>
          <a:lstStyle/>
          <a:p>
            <a:r>
              <a:rPr lang="en-GB" sz="2400" dirty="0"/>
              <a:t>Process</a:t>
            </a:r>
          </a:p>
        </p:txBody>
      </p:sp>
      <p:sp>
        <p:nvSpPr>
          <p:cNvPr id="36" name="TextBox 35">
            <a:extLst>
              <a:ext uri="{FF2B5EF4-FFF2-40B4-BE49-F238E27FC236}">
                <a16:creationId xmlns:a16="http://schemas.microsoft.com/office/drawing/2014/main" id="{FC4A4900-8A32-5C7C-7C2C-B5D5B4372AFB}"/>
              </a:ext>
            </a:extLst>
          </p:cNvPr>
          <p:cNvSpPr txBox="1"/>
          <p:nvPr/>
        </p:nvSpPr>
        <p:spPr>
          <a:xfrm>
            <a:off x="1828214" y="1022383"/>
            <a:ext cx="1220372" cy="461665"/>
          </a:xfrm>
          <a:prstGeom prst="rect">
            <a:avLst/>
          </a:prstGeom>
          <a:noFill/>
          <a:ln>
            <a:solidFill>
              <a:schemeClr val="accent5">
                <a:lumMod val="75000"/>
              </a:schemeClr>
            </a:solidFill>
          </a:ln>
        </p:spPr>
        <p:txBody>
          <a:bodyPr wrap="square" rtlCol="0">
            <a:spAutoFit/>
          </a:bodyPr>
          <a:lstStyle/>
          <a:p>
            <a:r>
              <a:rPr lang="en-GB" sz="2400" dirty="0"/>
              <a:t>People</a:t>
            </a:r>
          </a:p>
        </p:txBody>
      </p:sp>
      <p:sp>
        <p:nvSpPr>
          <p:cNvPr id="37" name="TextBox 36">
            <a:extLst>
              <a:ext uri="{FF2B5EF4-FFF2-40B4-BE49-F238E27FC236}">
                <a16:creationId xmlns:a16="http://schemas.microsoft.com/office/drawing/2014/main" id="{5F5D6870-69F3-AF83-EA9F-B63ACCED8446}"/>
              </a:ext>
            </a:extLst>
          </p:cNvPr>
          <p:cNvSpPr txBox="1"/>
          <p:nvPr/>
        </p:nvSpPr>
        <p:spPr>
          <a:xfrm>
            <a:off x="9448798" y="1496676"/>
            <a:ext cx="2438400" cy="830997"/>
          </a:xfrm>
          <a:prstGeom prst="rect">
            <a:avLst/>
          </a:prstGeom>
          <a:noFill/>
        </p:spPr>
        <p:txBody>
          <a:bodyPr wrap="square" rtlCol="0">
            <a:spAutoFit/>
          </a:bodyPr>
          <a:lstStyle/>
          <a:p>
            <a:r>
              <a:rPr lang="en-GB" sz="2400" dirty="0">
                <a:latin typeface="Dreaming Outloud Pro" panose="03050502040302030504" pitchFamily="66" charset="0"/>
                <a:cs typeface="Dreaming Outloud Pro" panose="03050502040302030504" pitchFamily="66" charset="0"/>
              </a:rPr>
              <a:t>On website and hard copies</a:t>
            </a:r>
          </a:p>
        </p:txBody>
      </p:sp>
      <p:sp>
        <p:nvSpPr>
          <p:cNvPr id="38" name="TextBox 37">
            <a:extLst>
              <a:ext uri="{FF2B5EF4-FFF2-40B4-BE49-F238E27FC236}">
                <a16:creationId xmlns:a16="http://schemas.microsoft.com/office/drawing/2014/main" id="{1409DA6D-2D4B-7708-5421-087801476B4B}"/>
              </a:ext>
            </a:extLst>
          </p:cNvPr>
          <p:cNvSpPr txBox="1"/>
          <p:nvPr/>
        </p:nvSpPr>
        <p:spPr>
          <a:xfrm>
            <a:off x="2781027" y="1538323"/>
            <a:ext cx="2286000" cy="830997"/>
          </a:xfrm>
          <a:prstGeom prst="rect">
            <a:avLst/>
          </a:prstGeom>
          <a:noFill/>
        </p:spPr>
        <p:txBody>
          <a:bodyPr wrap="square" rtlCol="0">
            <a:spAutoFit/>
          </a:bodyPr>
          <a:lstStyle/>
          <a:p>
            <a:r>
              <a:rPr lang="en-GB" sz="2400" dirty="0">
                <a:latin typeface="Dreaming Outloud Pro" panose="03050502040302030504" pitchFamily="66" charset="0"/>
                <a:cs typeface="Dreaming Outloud Pro" panose="03050502040302030504" pitchFamily="66" charset="0"/>
              </a:rPr>
              <a:t>Person who did leaflets has left</a:t>
            </a:r>
          </a:p>
        </p:txBody>
      </p:sp>
      <p:sp>
        <p:nvSpPr>
          <p:cNvPr id="39" name="TextBox 38">
            <a:extLst>
              <a:ext uri="{FF2B5EF4-FFF2-40B4-BE49-F238E27FC236}">
                <a16:creationId xmlns:a16="http://schemas.microsoft.com/office/drawing/2014/main" id="{87249649-C9A4-C393-82D3-F05AEC20E750}"/>
              </a:ext>
            </a:extLst>
          </p:cNvPr>
          <p:cNvSpPr txBox="1"/>
          <p:nvPr/>
        </p:nvSpPr>
        <p:spPr>
          <a:xfrm>
            <a:off x="944880" y="2344259"/>
            <a:ext cx="2286000" cy="830997"/>
          </a:xfrm>
          <a:prstGeom prst="rect">
            <a:avLst/>
          </a:prstGeom>
          <a:noFill/>
        </p:spPr>
        <p:txBody>
          <a:bodyPr wrap="square" rtlCol="0">
            <a:spAutoFit/>
          </a:bodyPr>
          <a:lstStyle/>
          <a:p>
            <a:r>
              <a:rPr lang="en-GB" sz="2400" dirty="0">
                <a:latin typeface="Dreaming Outloud Pro" panose="03050502040302030504" pitchFamily="66" charset="0"/>
                <a:cs typeface="Dreaming Outloud Pro" panose="03050502040302030504" pitchFamily="66" charset="0"/>
              </a:rPr>
              <a:t>No time to do this</a:t>
            </a:r>
          </a:p>
        </p:txBody>
      </p:sp>
      <p:sp>
        <p:nvSpPr>
          <p:cNvPr id="40" name="TextBox 39">
            <a:extLst>
              <a:ext uri="{FF2B5EF4-FFF2-40B4-BE49-F238E27FC236}">
                <a16:creationId xmlns:a16="http://schemas.microsoft.com/office/drawing/2014/main" id="{8B7F5D2E-9621-7E03-DF3D-92A1242C5CDB}"/>
              </a:ext>
            </a:extLst>
          </p:cNvPr>
          <p:cNvSpPr txBox="1"/>
          <p:nvPr/>
        </p:nvSpPr>
        <p:spPr>
          <a:xfrm>
            <a:off x="3048586" y="6739471"/>
            <a:ext cx="2423585" cy="1200329"/>
          </a:xfrm>
          <a:prstGeom prst="rect">
            <a:avLst/>
          </a:prstGeom>
          <a:noFill/>
        </p:spPr>
        <p:txBody>
          <a:bodyPr wrap="square" rtlCol="0">
            <a:spAutoFit/>
          </a:bodyPr>
          <a:lstStyle/>
          <a:p>
            <a:r>
              <a:rPr lang="en-GB" sz="2400" dirty="0">
                <a:latin typeface="Dreaming Outloud Pro" panose="03050502040302030504" pitchFamily="66" charset="0"/>
                <a:cs typeface="Dreaming Outloud Pro" panose="03050502040302030504" pitchFamily="66" charset="0"/>
              </a:rPr>
              <a:t>I don’t know how to update leaflets</a:t>
            </a:r>
          </a:p>
        </p:txBody>
      </p:sp>
      <p:sp>
        <p:nvSpPr>
          <p:cNvPr id="41" name="TextBox 40">
            <a:extLst>
              <a:ext uri="{FF2B5EF4-FFF2-40B4-BE49-F238E27FC236}">
                <a16:creationId xmlns:a16="http://schemas.microsoft.com/office/drawing/2014/main" id="{A8EBF11E-40E2-470A-EDB1-091E78293C8F}"/>
              </a:ext>
            </a:extLst>
          </p:cNvPr>
          <p:cNvSpPr txBox="1"/>
          <p:nvPr/>
        </p:nvSpPr>
        <p:spPr>
          <a:xfrm>
            <a:off x="9252745" y="6688218"/>
            <a:ext cx="2743199" cy="1200329"/>
          </a:xfrm>
          <a:prstGeom prst="rect">
            <a:avLst/>
          </a:prstGeom>
          <a:noFill/>
        </p:spPr>
        <p:txBody>
          <a:bodyPr wrap="square" rtlCol="0">
            <a:spAutoFit/>
          </a:bodyPr>
          <a:lstStyle/>
          <a:p>
            <a:r>
              <a:rPr lang="en-GB" sz="2400" dirty="0">
                <a:latin typeface="Dreaming Outloud Pro" panose="03050502040302030504" pitchFamily="66" charset="0"/>
                <a:cs typeface="Dreaming Outloud Pro" panose="03050502040302030504" pitchFamily="66" charset="0"/>
              </a:rPr>
              <a:t>We rely on other agencies for the information</a:t>
            </a:r>
          </a:p>
        </p:txBody>
      </p:sp>
      <p:sp>
        <p:nvSpPr>
          <p:cNvPr id="42" name="TextBox 41">
            <a:extLst>
              <a:ext uri="{FF2B5EF4-FFF2-40B4-BE49-F238E27FC236}">
                <a16:creationId xmlns:a16="http://schemas.microsoft.com/office/drawing/2014/main" id="{95DBD2FB-4308-4BF9-AD3E-4A9EF7F0C86B}"/>
              </a:ext>
            </a:extLst>
          </p:cNvPr>
          <p:cNvSpPr txBox="1"/>
          <p:nvPr/>
        </p:nvSpPr>
        <p:spPr>
          <a:xfrm>
            <a:off x="1593260" y="5623366"/>
            <a:ext cx="2286000" cy="830997"/>
          </a:xfrm>
          <a:prstGeom prst="rect">
            <a:avLst/>
          </a:prstGeom>
          <a:noFill/>
        </p:spPr>
        <p:txBody>
          <a:bodyPr wrap="square" rtlCol="0">
            <a:spAutoFit/>
          </a:bodyPr>
          <a:lstStyle/>
          <a:p>
            <a:r>
              <a:rPr lang="en-GB" sz="2400" dirty="0">
                <a:latin typeface="Dreaming Outloud Pro" panose="03050502040302030504" pitchFamily="66" charset="0"/>
                <a:cs typeface="Dreaming Outloud Pro" panose="03050502040302030504" pitchFamily="66" charset="0"/>
              </a:rPr>
              <a:t>Admin team do this?</a:t>
            </a:r>
          </a:p>
        </p:txBody>
      </p:sp>
      <p:sp>
        <p:nvSpPr>
          <p:cNvPr id="43" name="TextBox 42">
            <a:extLst>
              <a:ext uri="{FF2B5EF4-FFF2-40B4-BE49-F238E27FC236}">
                <a16:creationId xmlns:a16="http://schemas.microsoft.com/office/drawing/2014/main" id="{3D4DB590-3A4E-97CA-7CA8-01BCBF71A0A4}"/>
              </a:ext>
            </a:extLst>
          </p:cNvPr>
          <p:cNvSpPr txBox="1"/>
          <p:nvPr/>
        </p:nvSpPr>
        <p:spPr>
          <a:xfrm>
            <a:off x="7916454" y="5362058"/>
            <a:ext cx="2438400" cy="830997"/>
          </a:xfrm>
          <a:prstGeom prst="rect">
            <a:avLst/>
          </a:prstGeom>
          <a:noFill/>
        </p:spPr>
        <p:txBody>
          <a:bodyPr wrap="square" rtlCol="0">
            <a:spAutoFit/>
          </a:bodyPr>
          <a:lstStyle/>
          <a:p>
            <a:r>
              <a:rPr lang="en-GB" sz="2400" dirty="0">
                <a:latin typeface="Dreaming Outloud Pro" panose="03050502040302030504" pitchFamily="66" charset="0"/>
                <a:cs typeface="Dreaming Outloud Pro" panose="03050502040302030504" pitchFamily="66" charset="0"/>
              </a:rPr>
              <a:t>Printers take ages</a:t>
            </a:r>
          </a:p>
        </p:txBody>
      </p:sp>
      <p:sp>
        <p:nvSpPr>
          <p:cNvPr id="44" name="TextBox 43">
            <a:extLst>
              <a:ext uri="{FF2B5EF4-FFF2-40B4-BE49-F238E27FC236}">
                <a16:creationId xmlns:a16="http://schemas.microsoft.com/office/drawing/2014/main" id="{01FB9BDD-C83E-3A15-E73C-AB03E81A94FE}"/>
              </a:ext>
            </a:extLst>
          </p:cNvPr>
          <p:cNvSpPr txBox="1"/>
          <p:nvPr/>
        </p:nvSpPr>
        <p:spPr>
          <a:xfrm>
            <a:off x="4405361" y="5281476"/>
            <a:ext cx="2438400" cy="830997"/>
          </a:xfrm>
          <a:prstGeom prst="rect">
            <a:avLst/>
          </a:prstGeom>
          <a:noFill/>
        </p:spPr>
        <p:txBody>
          <a:bodyPr wrap="square" rtlCol="0">
            <a:spAutoFit/>
          </a:bodyPr>
          <a:lstStyle/>
          <a:p>
            <a:r>
              <a:rPr lang="en-GB" sz="2400" dirty="0">
                <a:latin typeface="Dreaming Outloud Pro" panose="03050502040302030504" pitchFamily="66" charset="0"/>
                <a:cs typeface="Dreaming Outloud Pro" panose="03050502040302030504" pitchFamily="66" charset="0"/>
              </a:rPr>
              <a:t>Who signs them off?</a:t>
            </a:r>
          </a:p>
        </p:txBody>
      </p:sp>
      <p:sp>
        <p:nvSpPr>
          <p:cNvPr id="45" name="TextBox 44">
            <a:extLst>
              <a:ext uri="{FF2B5EF4-FFF2-40B4-BE49-F238E27FC236}">
                <a16:creationId xmlns:a16="http://schemas.microsoft.com/office/drawing/2014/main" id="{799C2B26-3936-E69E-3C2A-7FF6BC71FD15}"/>
              </a:ext>
            </a:extLst>
          </p:cNvPr>
          <p:cNvSpPr txBox="1"/>
          <p:nvPr/>
        </p:nvSpPr>
        <p:spPr>
          <a:xfrm>
            <a:off x="3832860" y="2670914"/>
            <a:ext cx="2438400" cy="830997"/>
          </a:xfrm>
          <a:prstGeom prst="rect">
            <a:avLst/>
          </a:prstGeom>
          <a:noFill/>
        </p:spPr>
        <p:txBody>
          <a:bodyPr wrap="square" rtlCol="0">
            <a:spAutoFit/>
          </a:bodyPr>
          <a:lstStyle/>
          <a:p>
            <a:r>
              <a:rPr lang="en-GB" sz="2400" dirty="0">
                <a:latin typeface="Dreaming Outloud Pro" panose="03050502040302030504" pitchFamily="66" charset="0"/>
                <a:cs typeface="Dreaming Outloud Pro" panose="03050502040302030504" pitchFamily="66" charset="0"/>
              </a:rPr>
              <a:t>Need clinical input</a:t>
            </a:r>
          </a:p>
        </p:txBody>
      </p:sp>
      <p:sp>
        <p:nvSpPr>
          <p:cNvPr id="46" name="TextBox 45">
            <a:extLst>
              <a:ext uri="{FF2B5EF4-FFF2-40B4-BE49-F238E27FC236}">
                <a16:creationId xmlns:a16="http://schemas.microsoft.com/office/drawing/2014/main" id="{0CAD495F-86C5-A159-4FB0-3683B620CCD3}"/>
              </a:ext>
            </a:extLst>
          </p:cNvPr>
          <p:cNvSpPr txBox="1"/>
          <p:nvPr/>
        </p:nvSpPr>
        <p:spPr>
          <a:xfrm>
            <a:off x="7686822" y="3267816"/>
            <a:ext cx="2438400" cy="830997"/>
          </a:xfrm>
          <a:prstGeom prst="rect">
            <a:avLst/>
          </a:prstGeom>
          <a:noFill/>
        </p:spPr>
        <p:txBody>
          <a:bodyPr wrap="square" rtlCol="0">
            <a:spAutoFit/>
          </a:bodyPr>
          <a:lstStyle/>
          <a:p>
            <a:r>
              <a:rPr lang="en-GB" sz="2400" dirty="0">
                <a:latin typeface="Dreaming Outloud Pro" panose="03050502040302030504" pitchFamily="66" charset="0"/>
                <a:cs typeface="Dreaming Outloud Pro" panose="03050502040302030504" pitchFamily="66" charset="0"/>
              </a:rPr>
              <a:t>Distribute to other sites</a:t>
            </a:r>
          </a:p>
        </p:txBody>
      </p:sp>
      <p:sp>
        <p:nvSpPr>
          <p:cNvPr id="47" name="TextBox 46">
            <a:extLst>
              <a:ext uri="{FF2B5EF4-FFF2-40B4-BE49-F238E27FC236}">
                <a16:creationId xmlns:a16="http://schemas.microsoft.com/office/drawing/2014/main" id="{799AB58D-88EF-889D-97FE-583069027D0A}"/>
              </a:ext>
            </a:extLst>
          </p:cNvPr>
          <p:cNvSpPr txBox="1"/>
          <p:nvPr/>
        </p:nvSpPr>
        <p:spPr>
          <a:xfrm>
            <a:off x="1614268" y="3556600"/>
            <a:ext cx="2438400" cy="830997"/>
          </a:xfrm>
          <a:prstGeom prst="rect">
            <a:avLst/>
          </a:prstGeom>
          <a:noFill/>
        </p:spPr>
        <p:txBody>
          <a:bodyPr wrap="square" rtlCol="0">
            <a:spAutoFit/>
          </a:bodyPr>
          <a:lstStyle/>
          <a:p>
            <a:r>
              <a:rPr lang="en-GB" sz="2400" dirty="0">
                <a:latin typeface="Dreaming Outloud Pro" panose="03050502040302030504" pitchFamily="66" charset="0"/>
                <a:cs typeface="Dreaming Outloud Pro" panose="03050502040302030504" pitchFamily="66" charset="0"/>
              </a:rPr>
              <a:t>Patients getting info that’s wrong</a:t>
            </a:r>
          </a:p>
        </p:txBody>
      </p:sp>
      <p:pic>
        <p:nvPicPr>
          <p:cNvPr id="49" name="Picture 48" descr="A close-up of a logo">
            <a:extLst>
              <a:ext uri="{FF2B5EF4-FFF2-40B4-BE49-F238E27FC236}">
                <a16:creationId xmlns:a16="http://schemas.microsoft.com/office/drawing/2014/main" id="{FDAC5DA5-FB57-5173-76D8-B2E0C7811A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5" name="Audio 4">
            <a:hlinkClick r:id="" action="ppaction://media"/>
            <a:extLst>
              <a:ext uri="{FF2B5EF4-FFF2-40B4-BE49-F238E27FC236}">
                <a16:creationId xmlns:a16="http://schemas.microsoft.com/office/drawing/2014/main" id="{0E63913B-E2FE-91D6-5394-2B43B29EE1D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4027735926"/>
      </p:ext>
    </p:extLst>
  </p:cSld>
  <p:clrMapOvr>
    <a:masterClrMapping/>
  </p:clrMapOvr>
  <mc:AlternateContent xmlns:mc="http://schemas.openxmlformats.org/markup-compatibility/2006">
    <mc:Choice xmlns:p14="http://schemas.microsoft.com/office/powerpoint/2010/main" Requires="p14">
      <p:transition spd="slow" p14:dur="2000" advTm="131138"/>
    </mc:Choice>
    <mc:Fallback>
      <p:transition spd="slow" advTm="131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01787" y="1068426"/>
            <a:ext cx="15083862" cy="650691"/>
          </a:xfrm>
          <a:prstGeom prst="rect">
            <a:avLst/>
          </a:prstGeom>
        </p:spPr>
        <p:txBody>
          <a:bodyPr lIns="0" tIns="0" rIns="0" bIns="0" rtlCol="0" anchor="t">
            <a:spAutoFit/>
          </a:bodyPr>
          <a:lstStyle/>
          <a:p>
            <a:pPr algn="l">
              <a:lnSpc>
                <a:spcPts val="4744"/>
              </a:lnSpc>
            </a:pPr>
            <a:r>
              <a:rPr lang="en-US" sz="6000" spc="131" dirty="0">
                <a:solidFill>
                  <a:srgbClr val="1D4355"/>
                </a:solidFill>
                <a:latin typeface="Open Sans" panose="020B0606030504020204" pitchFamily="34" charset="0"/>
                <a:ea typeface="Open Sans" panose="020B0606030504020204" pitchFamily="34" charset="0"/>
                <a:cs typeface="Open Sans" panose="020B0606030504020204" pitchFamily="34" charset="0"/>
              </a:rPr>
              <a:t>5 Whys</a:t>
            </a:r>
          </a:p>
        </p:txBody>
      </p:sp>
      <p:grpSp>
        <p:nvGrpSpPr>
          <p:cNvPr id="3" name="Group 3"/>
          <p:cNvGrpSpPr/>
          <p:nvPr/>
        </p:nvGrpSpPr>
        <p:grpSpPr>
          <a:xfrm>
            <a:off x="1500821" y="3011022"/>
            <a:ext cx="7609869" cy="868821"/>
            <a:chOff x="0" y="0"/>
            <a:chExt cx="5789606" cy="1158428"/>
          </a:xfrm>
        </p:grpSpPr>
        <p:sp>
          <p:nvSpPr>
            <p:cNvPr id="4" name="Freeform 4"/>
            <p:cNvSpPr/>
            <p:nvPr/>
          </p:nvSpPr>
          <p:spPr>
            <a:xfrm>
              <a:off x="12700" y="12700"/>
              <a:ext cx="5764276" cy="1133094"/>
            </a:xfrm>
            <a:custGeom>
              <a:avLst/>
              <a:gdLst/>
              <a:ahLst/>
              <a:cxnLst/>
              <a:rect l="l" t="t" r="r" b="b"/>
              <a:pathLst>
                <a:path w="5764276" h="1133094">
                  <a:moveTo>
                    <a:pt x="0" y="0"/>
                  </a:moveTo>
                  <a:lnTo>
                    <a:pt x="5187569" y="0"/>
                  </a:lnTo>
                  <a:lnTo>
                    <a:pt x="5764276" y="566547"/>
                  </a:lnTo>
                  <a:lnTo>
                    <a:pt x="5187569" y="1133094"/>
                  </a:lnTo>
                  <a:lnTo>
                    <a:pt x="0" y="1133094"/>
                  </a:lnTo>
                  <a:close/>
                </a:path>
              </a:pathLst>
            </a:custGeom>
            <a:solidFill>
              <a:srgbClr val="1D4355"/>
            </a:solidFill>
          </p:spPr>
        </p:sp>
        <p:sp>
          <p:nvSpPr>
            <p:cNvPr id="5" name="Freeform 5"/>
            <p:cNvSpPr/>
            <p:nvPr/>
          </p:nvSpPr>
          <p:spPr>
            <a:xfrm>
              <a:off x="0" y="0"/>
              <a:ext cx="5789676" cy="1158494"/>
            </a:xfrm>
            <a:custGeom>
              <a:avLst/>
              <a:gdLst/>
              <a:ahLst/>
              <a:cxnLst/>
              <a:rect l="l" t="t" r="r" b="b"/>
              <a:pathLst>
                <a:path w="5789676" h="1158494">
                  <a:moveTo>
                    <a:pt x="12700" y="0"/>
                  </a:moveTo>
                  <a:lnTo>
                    <a:pt x="5200269" y="0"/>
                  </a:lnTo>
                  <a:cubicBezTo>
                    <a:pt x="5203571" y="0"/>
                    <a:pt x="5206746" y="1270"/>
                    <a:pt x="5209159" y="3683"/>
                  </a:cubicBezTo>
                  <a:lnTo>
                    <a:pt x="5785866" y="570230"/>
                  </a:lnTo>
                  <a:cubicBezTo>
                    <a:pt x="5788279" y="572643"/>
                    <a:pt x="5789676" y="575945"/>
                    <a:pt x="5789676" y="579247"/>
                  </a:cubicBezTo>
                  <a:cubicBezTo>
                    <a:pt x="5789676" y="582549"/>
                    <a:pt x="5788279" y="585978"/>
                    <a:pt x="5785866" y="588264"/>
                  </a:cubicBezTo>
                  <a:lnTo>
                    <a:pt x="5209159" y="1154811"/>
                  </a:lnTo>
                  <a:cubicBezTo>
                    <a:pt x="5206746" y="1157097"/>
                    <a:pt x="5203571" y="1158494"/>
                    <a:pt x="5200269" y="1158494"/>
                  </a:cubicBezTo>
                  <a:lnTo>
                    <a:pt x="12700" y="1158494"/>
                  </a:lnTo>
                  <a:cubicBezTo>
                    <a:pt x="5715" y="1158494"/>
                    <a:pt x="0" y="1152779"/>
                    <a:pt x="0" y="1145794"/>
                  </a:cubicBezTo>
                  <a:lnTo>
                    <a:pt x="0" y="12700"/>
                  </a:lnTo>
                  <a:cubicBezTo>
                    <a:pt x="0" y="5715"/>
                    <a:pt x="5715" y="0"/>
                    <a:pt x="12700" y="0"/>
                  </a:cubicBezTo>
                  <a:moveTo>
                    <a:pt x="12700" y="25400"/>
                  </a:moveTo>
                  <a:lnTo>
                    <a:pt x="12700" y="12700"/>
                  </a:lnTo>
                  <a:lnTo>
                    <a:pt x="25400" y="12700"/>
                  </a:lnTo>
                  <a:lnTo>
                    <a:pt x="25400" y="1145667"/>
                  </a:lnTo>
                  <a:lnTo>
                    <a:pt x="12700" y="1145667"/>
                  </a:lnTo>
                  <a:lnTo>
                    <a:pt x="12700" y="1132967"/>
                  </a:lnTo>
                  <a:lnTo>
                    <a:pt x="5200269" y="1132967"/>
                  </a:lnTo>
                  <a:lnTo>
                    <a:pt x="5200269" y="1145667"/>
                  </a:lnTo>
                  <a:lnTo>
                    <a:pt x="5191379" y="1136650"/>
                  </a:lnTo>
                  <a:lnTo>
                    <a:pt x="5768086" y="570103"/>
                  </a:lnTo>
                  <a:lnTo>
                    <a:pt x="5776976" y="579120"/>
                  </a:lnTo>
                  <a:lnTo>
                    <a:pt x="5768086" y="588137"/>
                  </a:lnTo>
                  <a:lnTo>
                    <a:pt x="5191379" y="21717"/>
                  </a:lnTo>
                  <a:lnTo>
                    <a:pt x="5200269" y="12700"/>
                  </a:lnTo>
                  <a:lnTo>
                    <a:pt x="5200269" y="25400"/>
                  </a:lnTo>
                  <a:lnTo>
                    <a:pt x="12700" y="25400"/>
                  </a:lnTo>
                  <a:close/>
                </a:path>
              </a:pathLst>
            </a:custGeom>
            <a:solidFill>
              <a:srgbClr val="365B6D"/>
            </a:solidFill>
          </p:spPr>
        </p:sp>
        <p:sp>
          <p:nvSpPr>
            <p:cNvPr id="6" name="TextBox 6"/>
            <p:cNvSpPr txBox="1"/>
            <p:nvPr/>
          </p:nvSpPr>
          <p:spPr>
            <a:xfrm>
              <a:off x="0" y="0"/>
              <a:ext cx="5789606" cy="1158428"/>
            </a:xfrm>
            <a:prstGeom prst="rect">
              <a:avLst/>
            </a:prstGeom>
          </p:spPr>
          <p:txBody>
            <a:bodyPr lIns="50800" tIns="50800" rIns="50800" bIns="50800" rtlCol="0" anchor="ctr"/>
            <a:lstStyle/>
            <a:p>
              <a:pPr>
                <a:lnSpc>
                  <a:spcPts val="3240"/>
                </a:lnSpc>
              </a:pPr>
              <a:r>
                <a:rPr lang="en-US" sz="2700" dirty="0">
                  <a:solidFill>
                    <a:srgbClr val="F7F7F7"/>
                  </a:solidFill>
                  <a:latin typeface="Clear Sans Regular"/>
                </a:rPr>
                <a:t>Why are they out date?</a:t>
              </a:r>
            </a:p>
          </p:txBody>
        </p:sp>
      </p:grpSp>
      <p:sp>
        <p:nvSpPr>
          <p:cNvPr id="11" name="TextBox 11"/>
          <p:cNvSpPr txBox="1"/>
          <p:nvPr/>
        </p:nvSpPr>
        <p:spPr>
          <a:xfrm>
            <a:off x="1601785" y="2208450"/>
            <a:ext cx="6235726" cy="409575"/>
          </a:xfrm>
          <a:prstGeom prst="rect">
            <a:avLst/>
          </a:prstGeom>
        </p:spPr>
        <p:txBody>
          <a:bodyPr lIns="0" tIns="0" rIns="0" bIns="0" rtlCol="0" anchor="t">
            <a:spAutoFit/>
          </a:bodyPr>
          <a:lstStyle/>
          <a:p>
            <a:pPr algn="l">
              <a:lnSpc>
                <a:spcPts val="3240"/>
              </a:lnSpc>
            </a:pPr>
            <a:r>
              <a:rPr lang="en-US" sz="2700">
                <a:solidFill>
                  <a:srgbClr val="365B6D"/>
                </a:solidFill>
                <a:latin typeface="Clear Sans Regular"/>
              </a:rPr>
              <a:t>The leaflets are out of date</a:t>
            </a:r>
          </a:p>
        </p:txBody>
      </p:sp>
      <p:grpSp>
        <p:nvGrpSpPr>
          <p:cNvPr id="12" name="Group 12"/>
          <p:cNvGrpSpPr/>
          <p:nvPr/>
        </p:nvGrpSpPr>
        <p:grpSpPr>
          <a:xfrm>
            <a:off x="1500821" y="4158706"/>
            <a:ext cx="7626508" cy="1027119"/>
            <a:chOff x="0" y="0"/>
            <a:chExt cx="5789606" cy="1369492"/>
          </a:xfrm>
        </p:grpSpPr>
        <p:sp>
          <p:nvSpPr>
            <p:cNvPr id="13" name="Freeform 13"/>
            <p:cNvSpPr/>
            <p:nvPr/>
          </p:nvSpPr>
          <p:spPr>
            <a:xfrm>
              <a:off x="12700" y="15014"/>
              <a:ext cx="5764276" cy="1339542"/>
            </a:xfrm>
            <a:custGeom>
              <a:avLst/>
              <a:gdLst/>
              <a:ahLst/>
              <a:cxnLst/>
              <a:rect l="l" t="t" r="r" b="b"/>
              <a:pathLst>
                <a:path w="5764276" h="1339542">
                  <a:moveTo>
                    <a:pt x="0" y="0"/>
                  </a:moveTo>
                  <a:lnTo>
                    <a:pt x="5187569" y="0"/>
                  </a:lnTo>
                  <a:lnTo>
                    <a:pt x="5764276" y="669771"/>
                  </a:lnTo>
                  <a:lnTo>
                    <a:pt x="5187569" y="1339542"/>
                  </a:lnTo>
                  <a:lnTo>
                    <a:pt x="0" y="1339542"/>
                  </a:lnTo>
                  <a:close/>
                </a:path>
              </a:pathLst>
            </a:custGeom>
            <a:solidFill>
              <a:srgbClr val="1D4355"/>
            </a:solidFill>
          </p:spPr>
        </p:sp>
        <p:sp>
          <p:nvSpPr>
            <p:cNvPr id="14" name="Freeform 14"/>
            <p:cNvSpPr/>
            <p:nvPr/>
          </p:nvSpPr>
          <p:spPr>
            <a:xfrm>
              <a:off x="0" y="0"/>
              <a:ext cx="5789676" cy="1369558"/>
            </a:xfrm>
            <a:custGeom>
              <a:avLst/>
              <a:gdLst/>
              <a:ahLst/>
              <a:cxnLst/>
              <a:rect l="l" t="t" r="r" b="b"/>
              <a:pathLst>
                <a:path w="5789676" h="1369558">
                  <a:moveTo>
                    <a:pt x="12700" y="0"/>
                  </a:moveTo>
                  <a:lnTo>
                    <a:pt x="5200269" y="0"/>
                  </a:lnTo>
                  <a:cubicBezTo>
                    <a:pt x="5203571" y="0"/>
                    <a:pt x="5206746" y="1501"/>
                    <a:pt x="5209159" y="4354"/>
                  </a:cubicBezTo>
                  <a:lnTo>
                    <a:pt x="5785866" y="674125"/>
                  </a:lnTo>
                  <a:cubicBezTo>
                    <a:pt x="5788279" y="676978"/>
                    <a:pt x="5789676" y="680881"/>
                    <a:pt x="5789676" y="684785"/>
                  </a:cubicBezTo>
                  <a:cubicBezTo>
                    <a:pt x="5789676" y="688688"/>
                    <a:pt x="5788279" y="692742"/>
                    <a:pt x="5785866" y="695445"/>
                  </a:cubicBezTo>
                  <a:lnTo>
                    <a:pt x="5209159" y="1365216"/>
                  </a:lnTo>
                  <a:cubicBezTo>
                    <a:pt x="5206746" y="1367918"/>
                    <a:pt x="5203571" y="1369558"/>
                    <a:pt x="5200269" y="1369558"/>
                  </a:cubicBezTo>
                  <a:lnTo>
                    <a:pt x="12700" y="1369558"/>
                  </a:lnTo>
                  <a:cubicBezTo>
                    <a:pt x="5715" y="1369558"/>
                    <a:pt x="0" y="1362813"/>
                    <a:pt x="0" y="1354556"/>
                  </a:cubicBezTo>
                  <a:lnTo>
                    <a:pt x="0" y="15014"/>
                  </a:lnTo>
                  <a:cubicBezTo>
                    <a:pt x="0" y="6756"/>
                    <a:pt x="5715" y="0"/>
                    <a:pt x="12700" y="0"/>
                  </a:cubicBezTo>
                  <a:moveTo>
                    <a:pt x="12700" y="30028"/>
                  </a:moveTo>
                  <a:lnTo>
                    <a:pt x="12700" y="15014"/>
                  </a:lnTo>
                  <a:lnTo>
                    <a:pt x="25400" y="15014"/>
                  </a:lnTo>
                  <a:lnTo>
                    <a:pt x="25400" y="1354406"/>
                  </a:lnTo>
                  <a:lnTo>
                    <a:pt x="12700" y="1354406"/>
                  </a:lnTo>
                  <a:lnTo>
                    <a:pt x="12700" y="1339392"/>
                  </a:lnTo>
                  <a:lnTo>
                    <a:pt x="5200269" y="1339392"/>
                  </a:lnTo>
                  <a:lnTo>
                    <a:pt x="5200269" y="1354406"/>
                  </a:lnTo>
                  <a:lnTo>
                    <a:pt x="5191379" y="1343746"/>
                  </a:lnTo>
                  <a:lnTo>
                    <a:pt x="5768086" y="673975"/>
                  </a:lnTo>
                  <a:lnTo>
                    <a:pt x="5776976" y="684635"/>
                  </a:lnTo>
                  <a:lnTo>
                    <a:pt x="5768086" y="695295"/>
                  </a:lnTo>
                  <a:lnTo>
                    <a:pt x="5191379" y="25674"/>
                  </a:lnTo>
                  <a:lnTo>
                    <a:pt x="5200269" y="15014"/>
                  </a:lnTo>
                  <a:lnTo>
                    <a:pt x="5200269" y="30028"/>
                  </a:lnTo>
                  <a:lnTo>
                    <a:pt x="12700" y="30028"/>
                  </a:lnTo>
                  <a:close/>
                </a:path>
              </a:pathLst>
            </a:custGeom>
            <a:solidFill>
              <a:srgbClr val="365B6D"/>
            </a:solidFill>
          </p:spPr>
        </p:sp>
        <p:sp>
          <p:nvSpPr>
            <p:cNvPr id="15" name="TextBox 15"/>
            <p:cNvSpPr txBox="1"/>
            <p:nvPr/>
          </p:nvSpPr>
          <p:spPr>
            <a:xfrm>
              <a:off x="0" y="0"/>
              <a:ext cx="5789606" cy="1158428"/>
            </a:xfrm>
            <a:prstGeom prst="rect">
              <a:avLst/>
            </a:prstGeom>
          </p:spPr>
          <p:txBody>
            <a:bodyPr lIns="50800" tIns="50800" rIns="50800" bIns="50800" rtlCol="0" anchor="ctr"/>
            <a:lstStyle/>
            <a:p>
              <a:pPr>
                <a:lnSpc>
                  <a:spcPts val="3240"/>
                </a:lnSpc>
              </a:pPr>
              <a:r>
                <a:rPr lang="en-US" sz="2700" dirty="0">
                  <a:solidFill>
                    <a:srgbClr val="F7F7F7"/>
                  </a:solidFill>
                  <a:latin typeface="Clear Sans Regular"/>
                </a:rPr>
                <a:t>Why doesn’t anyone update them</a:t>
              </a:r>
            </a:p>
          </p:txBody>
        </p:sp>
      </p:grpSp>
      <p:grpSp>
        <p:nvGrpSpPr>
          <p:cNvPr id="20" name="Group 20"/>
          <p:cNvGrpSpPr/>
          <p:nvPr/>
        </p:nvGrpSpPr>
        <p:grpSpPr>
          <a:xfrm>
            <a:off x="1500820" y="5322822"/>
            <a:ext cx="7643180" cy="1027119"/>
            <a:chOff x="0" y="0"/>
            <a:chExt cx="5789604" cy="1369492"/>
          </a:xfrm>
        </p:grpSpPr>
        <p:sp>
          <p:nvSpPr>
            <p:cNvPr id="21" name="Freeform 21"/>
            <p:cNvSpPr/>
            <p:nvPr/>
          </p:nvSpPr>
          <p:spPr>
            <a:xfrm>
              <a:off x="12700" y="15014"/>
              <a:ext cx="5764276" cy="1339542"/>
            </a:xfrm>
            <a:custGeom>
              <a:avLst/>
              <a:gdLst/>
              <a:ahLst/>
              <a:cxnLst/>
              <a:rect l="l" t="t" r="r" b="b"/>
              <a:pathLst>
                <a:path w="5764276" h="1339542">
                  <a:moveTo>
                    <a:pt x="0" y="0"/>
                  </a:moveTo>
                  <a:lnTo>
                    <a:pt x="5187569" y="0"/>
                  </a:lnTo>
                  <a:lnTo>
                    <a:pt x="5764276" y="669771"/>
                  </a:lnTo>
                  <a:lnTo>
                    <a:pt x="5187569" y="1339542"/>
                  </a:lnTo>
                  <a:lnTo>
                    <a:pt x="0" y="1339542"/>
                  </a:lnTo>
                  <a:close/>
                </a:path>
              </a:pathLst>
            </a:custGeom>
            <a:solidFill>
              <a:srgbClr val="1D4355"/>
            </a:solidFill>
          </p:spPr>
        </p:sp>
        <p:sp>
          <p:nvSpPr>
            <p:cNvPr id="22" name="Freeform 22"/>
            <p:cNvSpPr/>
            <p:nvPr/>
          </p:nvSpPr>
          <p:spPr>
            <a:xfrm>
              <a:off x="0" y="0"/>
              <a:ext cx="5789676" cy="1369558"/>
            </a:xfrm>
            <a:custGeom>
              <a:avLst/>
              <a:gdLst/>
              <a:ahLst/>
              <a:cxnLst/>
              <a:rect l="l" t="t" r="r" b="b"/>
              <a:pathLst>
                <a:path w="5789676" h="1369558">
                  <a:moveTo>
                    <a:pt x="12700" y="0"/>
                  </a:moveTo>
                  <a:lnTo>
                    <a:pt x="5200269" y="0"/>
                  </a:lnTo>
                  <a:cubicBezTo>
                    <a:pt x="5203571" y="0"/>
                    <a:pt x="5206746" y="1501"/>
                    <a:pt x="5209159" y="4354"/>
                  </a:cubicBezTo>
                  <a:lnTo>
                    <a:pt x="5785866" y="674125"/>
                  </a:lnTo>
                  <a:cubicBezTo>
                    <a:pt x="5788279" y="676978"/>
                    <a:pt x="5789676" y="680881"/>
                    <a:pt x="5789676" y="684785"/>
                  </a:cubicBezTo>
                  <a:cubicBezTo>
                    <a:pt x="5789676" y="688688"/>
                    <a:pt x="5788279" y="692742"/>
                    <a:pt x="5785866" y="695445"/>
                  </a:cubicBezTo>
                  <a:lnTo>
                    <a:pt x="5209159" y="1365216"/>
                  </a:lnTo>
                  <a:cubicBezTo>
                    <a:pt x="5206746" y="1367918"/>
                    <a:pt x="5203571" y="1369558"/>
                    <a:pt x="5200269" y="1369558"/>
                  </a:cubicBezTo>
                  <a:lnTo>
                    <a:pt x="12700" y="1369558"/>
                  </a:lnTo>
                  <a:cubicBezTo>
                    <a:pt x="5715" y="1369558"/>
                    <a:pt x="0" y="1362813"/>
                    <a:pt x="0" y="1354556"/>
                  </a:cubicBezTo>
                  <a:lnTo>
                    <a:pt x="0" y="15014"/>
                  </a:lnTo>
                  <a:cubicBezTo>
                    <a:pt x="0" y="6756"/>
                    <a:pt x="5715" y="0"/>
                    <a:pt x="12700" y="0"/>
                  </a:cubicBezTo>
                  <a:moveTo>
                    <a:pt x="12700" y="30028"/>
                  </a:moveTo>
                  <a:lnTo>
                    <a:pt x="12700" y="15014"/>
                  </a:lnTo>
                  <a:lnTo>
                    <a:pt x="25400" y="15014"/>
                  </a:lnTo>
                  <a:lnTo>
                    <a:pt x="25400" y="1354406"/>
                  </a:lnTo>
                  <a:lnTo>
                    <a:pt x="12700" y="1354406"/>
                  </a:lnTo>
                  <a:lnTo>
                    <a:pt x="12700" y="1339392"/>
                  </a:lnTo>
                  <a:lnTo>
                    <a:pt x="5200269" y="1339392"/>
                  </a:lnTo>
                  <a:lnTo>
                    <a:pt x="5200269" y="1354406"/>
                  </a:lnTo>
                  <a:lnTo>
                    <a:pt x="5191379" y="1343746"/>
                  </a:lnTo>
                  <a:lnTo>
                    <a:pt x="5768086" y="673975"/>
                  </a:lnTo>
                  <a:lnTo>
                    <a:pt x="5776976" y="684635"/>
                  </a:lnTo>
                  <a:lnTo>
                    <a:pt x="5768086" y="695295"/>
                  </a:lnTo>
                  <a:lnTo>
                    <a:pt x="5191379" y="25674"/>
                  </a:lnTo>
                  <a:lnTo>
                    <a:pt x="5200269" y="15014"/>
                  </a:lnTo>
                  <a:lnTo>
                    <a:pt x="5200269" y="30028"/>
                  </a:lnTo>
                  <a:lnTo>
                    <a:pt x="12700" y="30028"/>
                  </a:lnTo>
                  <a:close/>
                </a:path>
              </a:pathLst>
            </a:custGeom>
            <a:solidFill>
              <a:srgbClr val="365B6D"/>
            </a:solidFill>
          </p:spPr>
        </p:sp>
        <p:sp>
          <p:nvSpPr>
            <p:cNvPr id="23" name="TextBox 23"/>
            <p:cNvSpPr txBox="1"/>
            <p:nvPr/>
          </p:nvSpPr>
          <p:spPr>
            <a:xfrm>
              <a:off x="0" y="0"/>
              <a:ext cx="5789604" cy="1158428"/>
            </a:xfrm>
            <a:prstGeom prst="rect">
              <a:avLst/>
            </a:prstGeom>
          </p:spPr>
          <p:txBody>
            <a:bodyPr lIns="50800" tIns="50800" rIns="50800" bIns="50800" rtlCol="0" anchor="ctr"/>
            <a:lstStyle/>
            <a:p>
              <a:pPr>
                <a:lnSpc>
                  <a:spcPts val="3240"/>
                </a:lnSpc>
              </a:pPr>
              <a:r>
                <a:rPr lang="en-US" sz="2700" dirty="0">
                  <a:solidFill>
                    <a:srgbClr val="F7F7F7"/>
                  </a:solidFill>
                  <a:latin typeface="Clear Sans Regular"/>
                </a:rPr>
                <a:t>Why hasn’t that task been allocated to new person?</a:t>
              </a:r>
            </a:p>
          </p:txBody>
        </p:sp>
      </p:grpSp>
      <p:grpSp>
        <p:nvGrpSpPr>
          <p:cNvPr id="28" name="Group 28"/>
          <p:cNvGrpSpPr/>
          <p:nvPr/>
        </p:nvGrpSpPr>
        <p:grpSpPr>
          <a:xfrm>
            <a:off x="1500820" y="6486938"/>
            <a:ext cx="8405180" cy="1027169"/>
            <a:chOff x="0" y="0"/>
            <a:chExt cx="6351526" cy="1369558"/>
          </a:xfrm>
        </p:grpSpPr>
        <p:sp>
          <p:nvSpPr>
            <p:cNvPr id="29" name="Freeform 29"/>
            <p:cNvSpPr/>
            <p:nvPr/>
          </p:nvSpPr>
          <p:spPr>
            <a:xfrm>
              <a:off x="12700" y="15014"/>
              <a:ext cx="5764276" cy="1339542"/>
            </a:xfrm>
            <a:custGeom>
              <a:avLst/>
              <a:gdLst/>
              <a:ahLst/>
              <a:cxnLst/>
              <a:rect l="l" t="t" r="r" b="b"/>
              <a:pathLst>
                <a:path w="5764276" h="1339542">
                  <a:moveTo>
                    <a:pt x="0" y="0"/>
                  </a:moveTo>
                  <a:lnTo>
                    <a:pt x="5187569" y="0"/>
                  </a:lnTo>
                  <a:lnTo>
                    <a:pt x="5764276" y="669771"/>
                  </a:lnTo>
                  <a:lnTo>
                    <a:pt x="5187569" y="1339542"/>
                  </a:lnTo>
                  <a:lnTo>
                    <a:pt x="0" y="1339542"/>
                  </a:lnTo>
                  <a:close/>
                </a:path>
              </a:pathLst>
            </a:custGeom>
            <a:solidFill>
              <a:srgbClr val="1D4355"/>
            </a:solidFill>
          </p:spPr>
        </p:sp>
        <p:sp>
          <p:nvSpPr>
            <p:cNvPr id="30" name="Freeform 30"/>
            <p:cNvSpPr/>
            <p:nvPr/>
          </p:nvSpPr>
          <p:spPr>
            <a:xfrm>
              <a:off x="0" y="0"/>
              <a:ext cx="5789676" cy="1369558"/>
            </a:xfrm>
            <a:custGeom>
              <a:avLst/>
              <a:gdLst/>
              <a:ahLst/>
              <a:cxnLst/>
              <a:rect l="l" t="t" r="r" b="b"/>
              <a:pathLst>
                <a:path w="5789676" h="1369558">
                  <a:moveTo>
                    <a:pt x="12700" y="0"/>
                  </a:moveTo>
                  <a:lnTo>
                    <a:pt x="5200269" y="0"/>
                  </a:lnTo>
                  <a:cubicBezTo>
                    <a:pt x="5203571" y="0"/>
                    <a:pt x="5206746" y="1501"/>
                    <a:pt x="5209159" y="4354"/>
                  </a:cubicBezTo>
                  <a:lnTo>
                    <a:pt x="5785866" y="674125"/>
                  </a:lnTo>
                  <a:cubicBezTo>
                    <a:pt x="5788279" y="676978"/>
                    <a:pt x="5789676" y="680881"/>
                    <a:pt x="5789676" y="684785"/>
                  </a:cubicBezTo>
                  <a:cubicBezTo>
                    <a:pt x="5789676" y="688688"/>
                    <a:pt x="5788279" y="692742"/>
                    <a:pt x="5785866" y="695445"/>
                  </a:cubicBezTo>
                  <a:lnTo>
                    <a:pt x="5209159" y="1365216"/>
                  </a:lnTo>
                  <a:cubicBezTo>
                    <a:pt x="5206746" y="1367918"/>
                    <a:pt x="5203571" y="1369558"/>
                    <a:pt x="5200269" y="1369558"/>
                  </a:cubicBezTo>
                  <a:lnTo>
                    <a:pt x="12700" y="1369558"/>
                  </a:lnTo>
                  <a:cubicBezTo>
                    <a:pt x="5715" y="1369558"/>
                    <a:pt x="0" y="1362813"/>
                    <a:pt x="0" y="1354556"/>
                  </a:cubicBezTo>
                  <a:lnTo>
                    <a:pt x="0" y="15014"/>
                  </a:lnTo>
                  <a:cubicBezTo>
                    <a:pt x="0" y="6756"/>
                    <a:pt x="5715" y="0"/>
                    <a:pt x="12700" y="0"/>
                  </a:cubicBezTo>
                  <a:moveTo>
                    <a:pt x="12700" y="30028"/>
                  </a:moveTo>
                  <a:lnTo>
                    <a:pt x="12700" y="15014"/>
                  </a:lnTo>
                  <a:lnTo>
                    <a:pt x="25400" y="15014"/>
                  </a:lnTo>
                  <a:lnTo>
                    <a:pt x="25400" y="1354406"/>
                  </a:lnTo>
                  <a:lnTo>
                    <a:pt x="12700" y="1354406"/>
                  </a:lnTo>
                  <a:lnTo>
                    <a:pt x="12700" y="1339392"/>
                  </a:lnTo>
                  <a:lnTo>
                    <a:pt x="5200269" y="1339392"/>
                  </a:lnTo>
                  <a:lnTo>
                    <a:pt x="5200269" y="1354406"/>
                  </a:lnTo>
                  <a:lnTo>
                    <a:pt x="5191379" y="1343746"/>
                  </a:lnTo>
                  <a:lnTo>
                    <a:pt x="5768086" y="673975"/>
                  </a:lnTo>
                  <a:lnTo>
                    <a:pt x="5776976" y="684635"/>
                  </a:lnTo>
                  <a:lnTo>
                    <a:pt x="5768086" y="695295"/>
                  </a:lnTo>
                  <a:lnTo>
                    <a:pt x="5191379" y="25674"/>
                  </a:lnTo>
                  <a:lnTo>
                    <a:pt x="5200269" y="15014"/>
                  </a:lnTo>
                  <a:lnTo>
                    <a:pt x="5200269" y="30028"/>
                  </a:lnTo>
                  <a:lnTo>
                    <a:pt x="12700" y="30028"/>
                  </a:lnTo>
                  <a:close/>
                </a:path>
              </a:pathLst>
            </a:custGeom>
            <a:solidFill>
              <a:srgbClr val="365B6D"/>
            </a:solidFill>
          </p:spPr>
        </p:sp>
        <p:sp>
          <p:nvSpPr>
            <p:cNvPr id="31" name="TextBox 31"/>
            <p:cNvSpPr txBox="1"/>
            <p:nvPr/>
          </p:nvSpPr>
          <p:spPr>
            <a:xfrm>
              <a:off x="0" y="0"/>
              <a:ext cx="6351526" cy="1158428"/>
            </a:xfrm>
            <a:prstGeom prst="rect">
              <a:avLst/>
            </a:prstGeom>
          </p:spPr>
          <p:txBody>
            <a:bodyPr lIns="50800" tIns="50800" rIns="50800" bIns="50800" rtlCol="0" anchor="ctr"/>
            <a:lstStyle/>
            <a:p>
              <a:pPr>
                <a:lnSpc>
                  <a:spcPts val="3240"/>
                </a:lnSpc>
              </a:pPr>
              <a:r>
                <a:rPr lang="en-US" sz="2700" dirty="0">
                  <a:solidFill>
                    <a:srgbClr val="F7F7F7"/>
                  </a:solidFill>
                  <a:latin typeface="Clear Sans Regular"/>
                </a:rPr>
                <a:t>Why doesn’t anyone know what the process is?</a:t>
              </a:r>
            </a:p>
          </p:txBody>
        </p:sp>
      </p:grpSp>
      <p:grpSp>
        <p:nvGrpSpPr>
          <p:cNvPr id="36" name="Group 36"/>
          <p:cNvGrpSpPr/>
          <p:nvPr/>
        </p:nvGrpSpPr>
        <p:grpSpPr>
          <a:xfrm>
            <a:off x="1500819" y="7582010"/>
            <a:ext cx="7609869" cy="937913"/>
            <a:chOff x="0" y="-92057"/>
            <a:chExt cx="5802376" cy="1250551"/>
          </a:xfrm>
        </p:grpSpPr>
        <p:sp>
          <p:nvSpPr>
            <p:cNvPr id="37" name="Freeform 37"/>
            <p:cNvSpPr/>
            <p:nvPr/>
          </p:nvSpPr>
          <p:spPr>
            <a:xfrm>
              <a:off x="12700" y="12700"/>
              <a:ext cx="5764276" cy="1133094"/>
            </a:xfrm>
            <a:custGeom>
              <a:avLst/>
              <a:gdLst/>
              <a:ahLst/>
              <a:cxnLst/>
              <a:rect l="l" t="t" r="r" b="b"/>
              <a:pathLst>
                <a:path w="5764276" h="1133094">
                  <a:moveTo>
                    <a:pt x="0" y="0"/>
                  </a:moveTo>
                  <a:lnTo>
                    <a:pt x="5187569" y="0"/>
                  </a:lnTo>
                  <a:lnTo>
                    <a:pt x="5764276" y="566547"/>
                  </a:lnTo>
                  <a:lnTo>
                    <a:pt x="5187569" y="1133094"/>
                  </a:lnTo>
                  <a:lnTo>
                    <a:pt x="0" y="1133094"/>
                  </a:lnTo>
                  <a:close/>
                </a:path>
              </a:pathLst>
            </a:custGeom>
            <a:solidFill>
              <a:srgbClr val="1D4355"/>
            </a:solidFill>
          </p:spPr>
        </p:sp>
        <p:sp>
          <p:nvSpPr>
            <p:cNvPr id="38" name="Freeform 38"/>
            <p:cNvSpPr/>
            <p:nvPr/>
          </p:nvSpPr>
          <p:spPr>
            <a:xfrm>
              <a:off x="0" y="0"/>
              <a:ext cx="5789676" cy="1158494"/>
            </a:xfrm>
            <a:custGeom>
              <a:avLst/>
              <a:gdLst/>
              <a:ahLst/>
              <a:cxnLst/>
              <a:rect l="l" t="t" r="r" b="b"/>
              <a:pathLst>
                <a:path w="5789676" h="1158494">
                  <a:moveTo>
                    <a:pt x="12700" y="0"/>
                  </a:moveTo>
                  <a:lnTo>
                    <a:pt x="5200269" y="0"/>
                  </a:lnTo>
                  <a:cubicBezTo>
                    <a:pt x="5203571" y="0"/>
                    <a:pt x="5206746" y="1270"/>
                    <a:pt x="5209159" y="3683"/>
                  </a:cubicBezTo>
                  <a:lnTo>
                    <a:pt x="5785866" y="570230"/>
                  </a:lnTo>
                  <a:cubicBezTo>
                    <a:pt x="5788279" y="572643"/>
                    <a:pt x="5789676" y="575945"/>
                    <a:pt x="5789676" y="579247"/>
                  </a:cubicBezTo>
                  <a:cubicBezTo>
                    <a:pt x="5789676" y="582549"/>
                    <a:pt x="5788279" y="585978"/>
                    <a:pt x="5785866" y="588264"/>
                  </a:cubicBezTo>
                  <a:lnTo>
                    <a:pt x="5209159" y="1154811"/>
                  </a:lnTo>
                  <a:cubicBezTo>
                    <a:pt x="5206746" y="1157097"/>
                    <a:pt x="5203571" y="1158494"/>
                    <a:pt x="5200269" y="1158494"/>
                  </a:cubicBezTo>
                  <a:lnTo>
                    <a:pt x="12700" y="1158494"/>
                  </a:lnTo>
                  <a:cubicBezTo>
                    <a:pt x="5715" y="1158494"/>
                    <a:pt x="0" y="1152779"/>
                    <a:pt x="0" y="1145794"/>
                  </a:cubicBezTo>
                  <a:lnTo>
                    <a:pt x="0" y="12700"/>
                  </a:lnTo>
                  <a:cubicBezTo>
                    <a:pt x="0" y="5715"/>
                    <a:pt x="5715" y="0"/>
                    <a:pt x="12700" y="0"/>
                  </a:cubicBezTo>
                  <a:moveTo>
                    <a:pt x="12700" y="25400"/>
                  </a:moveTo>
                  <a:lnTo>
                    <a:pt x="12700" y="12700"/>
                  </a:lnTo>
                  <a:lnTo>
                    <a:pt x="25400" y="12700"/>
                  </a:lnTo>
                  <a:lnTo>
                    <a:pt x="25400" y="1145667"/>
                  </a:lnTo>
                  <a:lnTo>
                    <a:pt x="12700" y="1145667"/>
                  </a:lnTo>
                  <a:lnTo>
                    <a:pt x="12700" y="1132967"/>
                  </a:lnTo>
                  <a:lnTo>
                    <a:pt x="5200269" y="1132967"/>
                  </a:lnTo>
                  <a:lnTo>
                    <a:pt x="5200269" y="1145667"/>
                  </a:lnTo>
                  <a:lnTo>
                    <a:pt x="5191379" y="1136650"/>
                  </a:lnTo>
                  <a:lnTo>
                    <a:pt x="5768086" y="570103"/>
                  </a:lnTo>
                  <a:lnTo>
                    <a:pt x="5776976" y="579120"/>
                  </a:lnTo>
                  <a:lnTo>
                    <a:pt x="5768086" y="588137"/>
                  </a:lnTo>
                  <a:lnTo>
                    <a:pt x="5191379" y="21717"/>
                  </a:lnTo>
                  <a:lnTo>
                    <a:pt x="5200269" y="12700"/>
                  </a:lnTo>
                  <a:lnTo>
                    <a:pt x="5200269" y="25400"/>
                  </a:lnTo>
                  <a:lnTo>
                    <a:pt x="12700" y="25400"/>
                  </a:lnTo>
                  <a:close/>
                </a:path>
              </a:pathLst>
            </a:custGeom>
            <a:solidFill>
              <a:srgbClr val="365B6D"/>
            </a:solidFill>
          </p:spPr>
        </p:sp>
        <p:sp>
          <p:nvSpPr>
            <p:cNvPr id="39" name="TextBox 39"/>
            <p:cNvSpPr txBox="1"/>
            <p:nvPr/>
          </p:nvSpPr>
          <p:spPr>
            <a:xfrm>
              <a:off x="12772" y="-92057"/>
              <a:ext cx="5789604" cy="1158428"/>
            </a:xfrm>
            <a:prstGeom prst="rect">
              <a:avLst/>
            </a:prstGeom>
          </p:spPr>
          <p:txBody>
            <a:bodyPr lIns="50800" tIns="50800" rIns="50800" bIns="50800" rtlCol="0" anchor="ctr"/>
            <a:lstStyle/>
            <a:p>
              <a:pPr>
                <a:lnSpc>
                  <a:spcPts val="3240"/>
                </a:lnSpc>
              </a:pPr>
              <a:r>
                <a:rPr lang="en-US" sz="2700" dirty="0">
                  <a:solidFill>
                    <a:srgbClr val="F7F7F7"/>
                  </a:solidFill>
                  <a:latin typeface="Clear Sans Regular"/>
                </a:rPr>
                <a:t>Why wasn’t it written down</a:t>
              </a:r>
            </a:p>
          </p:txBody>
        </p:sp>
      </p:grpSp>
      <p:grpSp>
        <p:nvGrpSpPr>
          <p:cNvPr id="45" name="Group 44">
            <a:extLst>
              <a:ext uri="{FF2B5EF4-FFF2-40B4-BE49-F238E27FC236}">
                <a16:creationId xmlns:a16="http://schemas.microsoft.com/office/drawing/2014/main" id="{6DD64A7F-AAAB-BE78-7E94-D8A47F350A62}"/>
              </a:ext>
            </a:extLst>
          </p:cNvPr>
          <p:cNvGrpSpPr/>
          <p:nvPr/>
        </p:nvGrpSpPr>
        <p:grpSpPr>
          <a:xfrm>
            <a:off x="10210800" y="2700697"/>
            <a:ext cx="6087911" cy="5750160"/>
            <a:chOff x="6707449" y="2980459"/>
            <a:chExt cx="6087911" cy="5750160"/>
          </a:xfrm>
        </p:grpSpPr>
        <p:grpSp>
          <p:nvGrpSpPr>
            <p:cNvPr id="7" name="Group 7"/>
            <p:cNvGrpSpPr/>
            <p:nvPr/>
          </p:nvGrpSpPr>
          <p:grpSpPr>
            <a:xfrm>
              <a:off x="6707452" y="2980459"/>
              <a:ext cx="6087907" cy="962811"/>
              <a:chOff x="0" y="0"/>
              <a:chExt cx="8117210" cy="1283748"/>
            </a:xfrm>
          </p:grpSpPr>
          <p:sp>
            <p:nvSpPr>
              <p:cNvPr id="8" name="Freeform 8"/>
              <p:cNvSpPr/>
              <p:nvPr/>
            </p:nvSpPr>
            <p:spPr>
              <a:xfrm>
                <a:off x="12700" y="12700"/>
                <a:ext cx="8091805" cy="1258316"/>
              </a:xfrm>
              <a:custGeom>
                <a:avLst/>
                <a:gdLst/>
                <a:ahLst/>
                <a:cxnLst/>
                <a:rect l="l" t="t" r="r" b="b"/>
                <a:pathLst>
                  <a:path w="8091805" h="1258316">
                    <a:moveTo>
                      <a:pt x="0" y="209677"/>
                    </a:moveTo>
                    <a:cubicBezTo>
                      <a:pt x="0" y="93853"/>
                      <a:pt x="95504" y="0"/>
                      <a:pt x="213233" y="0"/>
                    </a:cubicBezTo>
                    <a:lnTo>
                      <a:pt x="7878572" y="0"/>
                    </a:lnTo>
                    <a:cubicBezTo>
                      <a:pt x="7996428" y="0"/>
                      <a:pt x="8091805" y="93853"/>
                      <a:pt x="8091805" y="209677"/>
                    </a:cubicBezTo>
                    <a:lnTo>
                      <a:pt x="8091805" y="1048639"/>
                    </a:lnTo>
                    <a:cubicBezTo>
                      <a:pt x="8091805" y="1164463"/>
                      <a:pt x="7996301" y="1258316"/>
                      <a:pt x="7878572" y="1258316"/>
                    </a:cubicBezTo>
                    <a:lnTo>
                      <a:pt x="213233" y="1258316"/>
                    </a:lnTo>
                    <a:cubicBezTo>
                      <a:pt x="95504" y="1258316"/>
                      <a:pt x="0" y="1164463"/>
                      <a:pt x="0" y="1048639"/>
                    </a:cubicBezTo>
                    <a:close/>
                  </a:path>
                </a:pathLst>
              </a:custGeom>
              <a:solidFill>
                <a:srgbClr val="41C1BA"/>
              </a:solidFill>
            </p:spPr>
          </p:sp>
          <p:sp>
            <p:nvSpPr>
              <p:cNvPr id="9" name="Freeform 9"/>
              <p:cNvSpPr/>
              <p:nvPr/>
            </p:nvSpPr>
            <p:spPr>
              <a:xfrm>
                <a:off x="0" y="0"/>
                <a:ext cx="8117205" cy="1283716"/>
              </a:xfrm>
              <a:custGeom>
                <a:avLst/>
                <a:gdLst/>
                <a:ahLst/>
                <a:cxnLst/>
                <a:rect l="l" t="t" r="r" b="b"/>
                <a:pathLst>
                  <a:path w="8117205" h="1283716">
                    <a:moveTo>
                      <a:pt x="0" y="222377"/>
                    </a:moveTo>
                    <a:cubicBezTo>
                      <a:pt x="0" y="99441"/>
                      <a:pt x="101346" y="0"/>
                      <a:pt x="225933" y="0"/>
                    </a:cubicBezTo>
                    <a:lnTo>
                      <a:pt x="7891272" y="0"/>
                    </a:lnTo>
                    <a:lnTo>
                      <a:pt x="7891272" y="12700"/>
                    </a:lnTo>
                    <a:lnTo>
                      <a:pt x="7891272" y="0"/>
                    </a:lnTo>
                    <a:cubicBezTo>
                      <a:pt x="8015859" y="0"/>
                      <a:pt x="8117205" y="99441"/>
                      <a:pt x="8117205" y="222377"/>
                    </a:cubicBezTo>
                    <a:lnTo>
                      <a:pt x="8104505" y="222377"/>
                    </a:lnTo>
                    <a:lnTo>
                      <a:pt x="8117205" y="222377"/>
                    </a:lnTo>
                    <a:lnTo>
                      <a:pt x="8117205" y="1061339"/>
                    </a:lnTo>
                    <a:lnTo>
                      <a:pt x="8104505" y="1061339"/>
                    </a:lnTo>
                    <a:lnTo>
                      <a:pt x="8117205" y="1061339"/>
                    </a:lnTo>
                    <a:cubicBezTo>
                      <a:pt x="8117205" y="1184402"/>
                      <a:pt x="8015859" y="1283716"/>
                      <a:pt x="7891272" y="1283716"/>
                    </a:cubicBezTo>
                    <a:lnTo>
                      <a:pt x="7891272" y="1271016"/>
                    </a:lnTo>
                    <a:lnTo>
                      <a:pt x="7891272" y="1283716"/>
                    </a:lnTo>
                    <a:lnTo>
                      <a:pt x="225933" y="1283716"/>
                    </a:lnTo>
                    <a:lnTo>
                      <a:pt x="225933" y="1271016"/>
                    </a:lnTo>
                    <a:lnTo>
                      <a:pt x="225933" y="1283716"/>
                    </a:lnTo>
                    <a:cubicBezTo>
                      <a:pt x="101346" y="1283716"/>
                      <a:pt x="0" y="1184402"/>
                      <a:pt x="0" y="1061339"/>
                    </a:cubicBezTo>
                    <a:lnTo>
                      <a:pt x="0" y="222377"/>
                    </a:lnTo>
                    <a:lnTo>
                      <a:pt x="12700" y="222377"/>
                    </a:lnTo>
                    <a:lnTo>
                      <a:pt x="0" y="222377"/>
                    </a:lnTo>
                    <a:moveTo>
                      <a:pt x="25400" y="222377"/>
                    </a:moveTo>
                    <a:lnTo>
                      <a:pt x="25400" y="1061339"/>
                    </a:lnTo>
                    <a:lnTo>
                      <a:pt x="12700" y="1061339"/>
                    </a:lnTo>
                    <a:lnTo>
                      <a:pt x="25400" y="1061339"/>
                    </a:lnTo>
                    <a:cubicBezTo>
                      <a:pt x="25400" y="1169924"/>
                      <a:pt x="115062" y="1258316"/>
                      <a:pt x="225933" y="1258316"/>
                    </a:cubicBezTo>
                    <a:lnTo>
                      <a:pt x="7891272" y="1258316"/>
                    </a:lnTo>
                    <a:cubicBezTo>
                      <a:pt x="8002270" y="1258316"/>
                      <a:pt x="8091805" y="1169924"/>
                      <a:pt x="8091805" y="1061339"/>
                    </a:cubicBezTo>
                    <a:lnTo>
                      <a:pt x="8091805" y="222377"/>
                    </a:lnTo>
                    <a:cubicBezTo>
                      <a:pt x="8091805" y="113792"/>
                      <a:pt x="8002143" y="25400"/>
                      <a:pt x="7891272" y="25400"/>
                    </a:cubicBezTo>
                    <a:lnTo>
                      <a:pt x="225933" y="25400"/>
                    </a:lnTo>
                    <a:lnTo>
                      <a:pt x="225933" y="12700"/>
                    </a:lnTo>
                    <a:lnTo>
                      <a:pt x="225933" y="25400"/>
                    </a:lnTo>
                    <a:cubicBezTo>
                      <a:pt x="115062" y="25400"/>
                      <a:pt x="25400" y="113792"/>
                      <a:pt x="25400" y="222377"/>
                    </a:cubicBezTo>
                    <a:close/>
                  </a:path>
                </a:pathLst>
              </a:custGeom>
              <a:solidFill>
                <a:srgbClr val="365B6D"/>
              </a:solidFill>
            </p:spPr>
          </p:sp>
          <p:sp>
            <p:nvSpPr>
              <p:cNvPr id="10" name="TextBox 10"/>
              <p:cNvSpPr txBox="1"/>
              <p:nvPr/>
            </p:nvSpPr>
            <p:spPr>
              <a:xfrm>
                <a:off x="0" y="0"/>
                <a:ext cx="8117210" cy="1283748"/>
              </a:xfrm>
              <a:prstGeom prst="rect">
                <a:avLst/>
              </a:prstGeom>
            </p:spPr>
            <p:txBody>
              <a:bodyPr lIns="50800" tIns="50800" rIns="50800" bIns="50800" rtlCol="0" anchor="ctr"/>
              <a:lstStyle/>
              <a:p>
                <a:pPr algn="ctr">
                  <a:lnSpc>
                    <a:spcPts val="3240"/>
                  </a:lnSpc>
                </a:pPr>
                <a:r>
                  <a:rPr lang="en-US" sz="2700">
                    <a:solidFill>
                      <a:srgbClr val="F7F7F7"/>
                    </a:solidFill>
                    <a:latin typeface="Clear Sans Regular"/>
                  </a:rPr>
                  <a:t>Nobody updates them</a:t>
                </a:r>
              </a:p>
            </p:txBody>
          </p:sp>
        </p:grpSp>
        <p:grpSp>
          <p:nvGrpSpPr>
            <p:cNvPr id="16" name="Group 16"/>
            <p:cNvGrpSpPr/>
            <p:nvPr/>
          </p:nvGrpSpPr>
          <p:grpSpPr>
            <a:xfrm>
              <a:off x="6707452" y="4197477"/>
              <a:ext cx="6087907" cy="962811"/>
              <a:chOff x="0" y="0"/>
              <a:chExt cx="8117210" cy="1283748"/>
            </a:xfrm>
          </p:grpSpPr>
          <p:sp>
            <p:nvSpPr>
              <p:cNvPr id="17" name="Freeform 17"/>
              <p:cNvSpPr/>
              <p:nvPr/>
            </p:nvSpPr>
            <p:spPr>
              <a:xfrm>
                <a:off x="12700" y="12700"/>
                <a:ext cx="8091805" cy="1258316"/>
              </a:xfrm>
              <a:custGeom>
                <a:avLst/>
                <a:gdLst/>
                <a:ahLst/>
                <a:cxnLst/>
                <a:rect l="l" t="t" r="r" b="b"/>
                <a:pathLst>
                  <a:path w="8091805" h="1258316">
                    <a:moveTo>
                      <a:pt x="0" y="209677"/>
                    </a:moveTo>
                    <a:cubicBezTo>
                      <a:pt x="0" y="93853"/>
                      <a:pt x="95504" y="0"/>
                      <a:pt x="213233" y="0"/>
                    </a:cubicBezTo>
                    <a:lnTo>
                      <a:pt x="7878572" y="0"/>
                    </a:lnTo>
                    <a:cubicBezTo>
                      <a:pt x="7996428" y="0"/>
                      <a:pt x="8091805" y="93853"/>
                      <a:pt x="8091805" y="209677"/>
                    </a:cubicBezTo>
                    <a:lnTo>
                      <a:pt x="8091805" y="1048639"/>
                    </a:lnTo>
                    <a:cubicBezTo>
                      <a:pt x="8091805" y="1164463"/>
                      <a:pt x="7996301" y="1258316"/>
                      <a:pt x="7878572" y="1258316"/>
                    </a:cubicBezTo>
                    <a:lnTo>
                      <a:pt x="213233" y="1258316"/>
                    </a:lnTo>
                    <a:cubicBezTo>
                      <a:pt x="95504" y="1258316"/>
                      <a:pt x="0" y="1164463"/>
                      <a:pt x="0" y="1048639"/>
                    </a:cubicBezTo>
                    <a:close/>
                  </a:path>
                </a:pathLst>
              </a:custGeom>
              <a:solidFill>
                <a:srgbClr val="41C1BA"/>
              </a:solidFill>
            </p:spPr>
          </p:sp>
          <p:sp>
            <p:nvSpPr>
              <p:cNvPr id="18" name="Freeform 18"/>
              <p:cNvSpPr/>
              <p:nvPr/>
            </p:nvSpPr>
            <p:spPr>
              <a:xfrm>
                <a:off x="0" y="0"/>
                <a:ext cx="8117205" cy="1283716"/>
              </a:xfrm>
              <a:custGeom>
                <a:avLst/>
                <a:gdLst/>
                <a:ahLst/>
                <a:cxnLst/>
                <a:rect l="l" t="t" r="r" b="b"/>
                <a:pathLst>
                  <a:path w="8117205" h="1283716">
                    <a:moveTo>
                      <a:pt x="0" y="222377"/>
                    </a:moveTo>
                    <a:cubicBezTo>
                      <a:pt x="0" y="99441"/>
                      <a:pt x="101346" y="0"/>
                      <a:pt x="225933" y="0"/>
                    </a:cubicBezTo>
                    <a:lnTo>
                      <a:pt x="7891272" y="0"/>
                    </a:lnTo>
                    <a:lnTo>
                      <a:pt x="7891272" y="12700"/>
                    </a:lnTo>
                    <a:lnTo>
                      <a:pt x="7891272" y="0"/>
                    </a:lnTo>
                    <a:cubicBezTo>
                      <a:pt x="8015859" y="0"/>
                      <a:pt x="8117205" y="99441"/>
                      <a:pt x="8117205" y="222377"/>
                    </a:cubicBezTo>
                    <a:lnTo>
                      <a:pt x="8104505" y="222377"/>
                    </a:lnTo>
                    <a:lnTo>
                      <a:pt x="8117205" y="222377"/>
                    </a:lnTo>
                    <a:lnTo>
                      <a:pt x="8117205" y="1061339"/>
                    </a:lnTo>
                    <a:lnTo>
                      <a:pt x="8104505" y="1061339"/>
                    </a:lnTo>
                    <a:lnTo>
                      <a:pt x="8117205" y="1061339"/>
                    </a:lnTo>
                    <a:cubicBezTo>
                      <a:pt x="8117205" y="1184402"/>
                      <a:pt x="8015859" y="1283716"/>
                      <a:pt x="7891272" y="1283716"/>
                    </a:cubicBezTo>
                    <a:lnTo>
                      <a:pt x="7891272" y="1271016"/>
                    </a:lnTo>
                    <a:lnTo>
                      <a:pt x="7891272" y="1283716"/>
                    </a:lnTo>
                    <a:lnTo>
                      <a:pt x="225933" y="1283716"/>
                    </a:lnTo>
                    <a:lnTo>
                      <a:pt x="225933" y="1271016"/>
                    </a:lnTo>
                    <a:lnTo>
                      <a:pt x="225933" y="1283716"/>
                    </a:lnTo>
                    <a:cubicBezTo>
                      <a:pt x="101346" y="1283716"/>
                      <a:pt x="0" y="1184402"/>
                      <a:pt x="0" y="1061339"/>
                    </a:cubicBezTo>
                    <a:lnTo>
                      <a:pt x="0" y="222377"/>
                    </a:lnTo>
                    <a:lnTo>
                      <a:pt x="12700" y="222377"/>
                    </a:lnTo>
                    <a:lnTo>
                      <a:pt x="0" y="222377"/>
                    </a:lnTo>
                    <a:moveTo>
                      <a:pt x="25400" y="222377"/>
                    </a:moveTo>
                    <a:lnTo>
                      <a:pt x="25400" y="1061339"/>
                    </a:lnTo>
                    <a:lnTo>
                      <a:pt x="12700" y="1061339"/>
                    </a:lnTo>
                    <a:lnTo>
                      <a:pt x="25400" y="1061339"/>
                    </a:lnTo>
                    <a:cubicBezTo>
                      <a:pt x="25400" y="1169924"/>
                      <a:pt x="115062" y="1258316"/>
                      <a:pt x="225933" y="1258316"/>
                    </a:cubicBezTo>
                    <a:lnTo>
                      <a:pt x="7891272" y="1258316"/>
                    </a:lnTo>
                    <a:cubicBezTo>
                      <a:pt x="8002270" y="1258316"/>
                      <a:pt x="8091805" y="1169924"/>
                      <a:pt x="8091805" y="1061339"/>
                    </a:cubicBezTo>
                    <a:lnTo>
                      <a:pt x="8091805" y="222377"/>
                    </a:lnTo>
                    <a:cubicBezTo>
                      <a:pt x="8091805" y="113792"/>
                      <a:pt x="8002143" y="25400"/>
                      <a:pt x="7891272" y="25400"/>
                    </a:cubicBezTo>
                    <a:lnTo>
                      <a:pt x="225933" y="25400"/>
                    </a:lnTo>
                    <a:lnTo>
                      <a:pt x="225933" y="12700"/>
                    </a:lnTo>
                    <a:lnTo>
                      <a:pt x="225933" y="25400"/>
                    </a:lnTo>
                    <a:cubicBezTo>
                      <a:pt x="115062" y="25400"/>
                      <a:pt x="25400" y="113792"/>
                      <a:pt x="25400" y="222377"/>
                    </a:cubicBezTo>
                    <a:close/>
                  </a:path>
                </a:pathLst>
              </a:custGeom>
              <a:solidFill>
                <a:srgbClr val="365B6D"/>
              </a:solidFill>
            </p:spPr>
          </p:sp>
          <p:sp>
            <p:nvSpPr>
              <p:cNvPr id="19" name="TextBox 19"/>
              <p:cNvSpPr txBox="1"/>
              <p:nvPr/>
            </p:nvSpPr>
            <p:spPr>
              <a:xfrm>
                <a:off x="0" y="0"/>
                <a:ext cx="8117210" cy="1283748"/>
              </a:xfrm>
              <a:prstGeom prst="rect">
                <a:avLst/>
              </a:prstGeom>
            </p:spPr>
            <p:txBody>
              <a:bodyPr lIns="50800" tIns="50800" rIns="50800" bIns="50800" rtlCol="0" anchor="ctr"/>
              <a:lstStyle/>
              <a:p>
                <a:pPr algn="ctr">
                  <a:lnSpc>
                    <a:spcPts val="3240"/>
                  </a:lnSpc>
                </a:pPr>
                <a:r>
                  <a:rPr lang="en-US" sz="2700">
                    <a:solidFill>
                      <a:srgbClr val="F7F7F7"/>
                    </a:solidFill>
                    <a:latin typeface="Clear Sans Regular"/>
                  </a:rPr>
                  <a:t>Person who did it has left</a:t>
                </a:r>
              </a:p>
            </p:txBody>
          </p:sp>
        </p:grpSp>
        <p:grpSp>
          <p:nvGrpSpPr>
            <p:cNvPr id="24" name="Group 24"/>
            <p:cNvGrpSpPr/>
            <p:nvPr/>
          </p:nvGrpSpPr>
          <p:grpSpPr>
            <a:xfrm>
              <a:off x="6707452" y="5399970"/>
              <a:ext cx="6087907" cy="962811"/>
              <a:chOff x="0" y="0"/>
              <a:chExt cx="8117210" cy="1283748"/>
            </a:xfrm>
          </p:grpSpPr>
          <p:sp>
            <p:nvSpPr>
              <p:cNvPr id="25" name="Freeform 25"/>
              <p:cNvSpPr/>
              <p:nvPr/>
            </p:nvSpPr>
            <p:spPr>
              <a:xfrm>
                <a:off x="12700" y="12700"/>
                <a:ext cx="8091805" cy="1258316"/>
              </a:xfrm>
              <a:custGeom>
                <a:avLst/>
                <a:gdLst/>
                <a:ahLst/>
                <a:cxnLst/>
                <a:rect l="l" t="t" r="r" b="b"/>
                <a:pathLst>
                  <a:path w="8091805" h="1258316">
                    <a:moveTo>
                      <a:pt x="0" y="209677"/>
                    </a:moveTo>
                    <a:cubicBezTo>
                      <a:pt x="0" y="93853"/>
                      <a:pt x="95504" y="0"/>
                      <a:pt x="213233" y="0"/>
                    </a:cubicBezTo>
                    <a:lnTo>
                      <a:pt x="7878572" y="0"/>
                    </a:lnTo>
                    <a:cubicBezTo>
                      <a:pt x="7996428" y="0"/>
                      <a:pt x="8091805" y="93853"/>
                      <a:pt x="8091805" y="209677"/>
                    </a:cubicBezTo>
                    <a:lnTo>
                      <a:pt x="8091805" y="1048639"/>
                    </a:lnTo>
                    <a:cubicBezTo>
                      <a:pt x="8091805" y="1164463"/>
                      <a:pt x="7996301" y="1258316"/>
                      <a:pt x="7878572" y="1258316"/>
                    </a:cubicBezTo>
                    <a:lnTo>
                      <a:pt x="213233" y="1258316"/>
                    </a:lnTo>
                    <a:cubicBezTo>
                      <a:pt x="95504" y="1258316"/>
                      <a:pt x="0" y="1164463"/>
                      <a:pt x="0" y="1048639"/>
                    </a:cubicBezTo>
                    <a:close/>
                  </a:path>
                </a:pathLst>
              </a:custGeom>
              <a:solidFill>
                <a:srgbClr val="41C1BA"/>
              </a:solidFill>
            </p:spPr>
          </p:sp>
          <p:sp>
            <p:nvSpPr>
              <p:cNvPr id="26" name="Freeform 26"/>
              <p:cNvSpPr/>
              <p:nvPr/>
            </p:nvSpPr>
            <p:spPr>
              <a:xfrm>
                <a:off x="0" y="0"/>
                <a:ext cx="8117205" cy="1283716"/>
              </a:xfrm>
              <a:custGeom>
                <a:avLst/>
                <a:gdLst/>
                <a:ahLst/>
                <a:cxnLst/>
                <a:rect l="l" t="t" r="r" b="b"/>
                <a:pathLst>
                  <a:path w="8117205" h="1283716">
                    <a:moveTo>
                      <a:pt x="0" y="222377"/>
                    </a:moveTo>
                    <a:cubicBezTo>
                      <a:pt x="0" y="99441"/>
                      <a:pt x="101346" y="0"/>
                      <a:pt x="225933" y="0"/>
                    </a:cubicBezTo>
                    <a:lnTo>
                      <a:pt x="7891272" y="0"/>
                    </a:lnTo>
                    <a:lnTo>
                      <a:pt x="7891272" y="12700"/>
                    </a:lnTo>
                    <a:lnTo>
                      <a:pt x="7891272" y="0"/>
                    </a:lnTo>
                    <a:cubicBezTo>
                      <a:pt x="8015859" y="0"/>
                      <a:pt x="8117205" y="99441"/>
                      <a:pt x="8117205" y="222377"/>
                    </a:cubicBezTo>
                    <a:lnTo>
                      <a:pt x="8104505" y="222377"/>
                    </a:lnTo>
                    <a:lnTo>
                      <a:pt x="8117205" y="222377"/>
                    </a:lnTo>
                    <a:lnTo>
                      <a:pt x="8117205" y="1061339"/>
                    </a:lnTo>
                    <a:lnTo>
                      <a:pt x="8104505" y="1061339"/>
                    </a:lnTo>
                    <a:lnTo>
                      <a:pt x="8117205" y="1061339"/>
                    </a:lnTo>
                    <a:cubicBezTo>
                      <a:pt x="8117205" y="1184402"/>
                      <a:pt x="8015859" y="1283716"/>
                      <a:pt x="7891272" y="1283716"/>
                    </a:cubicBezTo>
                    <a:lnTo>
                      <a:pt x="7891272" y="1271016"/>
                    </a:lnTo>
                    <a:lnTo>
                      <a:pt x="7891272" y="1283716"/>
                    </a:lnTo>
                    <a:lnTo>
                      <a:pt x="225933" y="1283716"/>
                    </a:lnTo>
                    <a:lnTo>
                      <a:pt x="225933" y="1271016"/>
                    </a:lnTo>
                    <a:lnTo>
                      <a:pt x="225933" y="1283716"/>
                    </a:lnTo>
                    <a:cubicBezTo>
                      <a:pt x="101346" y="1283716"/>
                      <a:pt x="0" y="1184402"/>
                      <a:pt x="0" y="1061339"/>
                    </a:cubicBezTo>
                    <a:lnTo>
                      <a:pt x="0" y="222377"/>
                    </a:lnTo>
                    <a:lnTo>
                      <a:pt x="12700" y="222377"/>
                    </a:lnTo>
                    <a:lnTo>
                      <a:pt x="0" y="222377"/>
                    </a:lnTo>
                    <a:moveTo>
                      <a:pt x="25400" y="222377"/>
                    </a:moveTo>
                    <a:lnTo>
                      <a:pt x="25400" y="1061339"/>
                    </a:lnTo>
                    <a:lnTo>
                      <a:pt x="12700" y="1061339"/>
                    </a:lnTo>
                    <a:lnTo>
                      <a:pt x="25400" y="1061339"/>
                    </a:lnTo>
                    <a:cubicBezTo>
                      <a:pt x="25400" y="1169924"/>
                      <a:pt x="115062" y="1258316"/>
                      <a:pt x="225933" y="1258316"/>
                    </a:cubicBezTo>
                    <a:lnTo>
                      <a:pt x="7891272" y="1258316"/>
                    </a:lnTo>
                    <a:cubicBezTo>
                      <a:pt x="8002270" y="1258316"/>
                      <a:pt x="8091805" y="1169924"/>
                      <a:pt x="8091805" y="1061339"/>
                    </a:cubicBezTo>
                    <a:lnTo>
                      <a:pt x="8091805" y="222377"/>
                    </a:lnTo>
                    <a:cubicBezTo>
                      <a:pt x="8091805" y="113792"/>
                      <a:pt x="8002143" y="25400"/>
                      <a:pt x="7891272" y="25400"/>
                    </a:cubicBezTo>
                    <a:lnTo>
                      <a:pt x="225933" y="25400"/>
                    </a:lnTo>
                    <a:lnTo>
                      <a:pt x="225933" y="12700"/>
                    </a:lnTo>
                    <a:lnTo>
                      <a:pt x="225933" y="25400"/>
                    </a:lnTo>
                    <a:cubicBezTo>
                      <a:pt x="115062" y="25400"/>
                      <a:pt x="25400" y="113792"/>
                      <a:pt x="25400" y="222377"/>
                    </a:cubicBezTo>
                    <a:close/>
                  </a:path>
                </a:pathLst>
              </a:custGeom>
              <a:solidFill>
                <a:srgbClr val="365B6D"/>
              </a:solidFill>
            </p:spPr>
          </p:sp>
          <p:sp>
            <p:nvSpPr>
              <p:cNvPr id="27" name="TextBox 27"/>
              <p:cNvSpPr txBox="1"/>
              <p:nvPr/>
            </p:nvSpPr>
            <p:spPr>
              <a:xfrm>
                <a:off x="0" y="0"/>
                <a:ext cx="8117210" cy="1283748"/>
              </a:xfrm>
              <a:prstGeom prst="rect">
                <a:avLst/>
              </a:prstGeom>
            </p:spPr>
            <p:txBody>
              <a:bodyPr lIns="50800" tIns="50800" rIns="50800" bIns="50800" rtlCol="0" anchor="ctr"/>
              <a:lstStyle/>
              <a:p>
                <a:pPr algn="ctr">
                  <a:lnSpc>
                    <a:spcPts val="3240"/>
                  </a:lnSpc>
                </a:pPr>
                <a:r>
                  <a:rPr lang="en-US" sz="2700">
                    <a:solidFill>
                      <a:srgbClr val="F7F7F7"/>
                    </a:solidFill>
                    <a:latin typeface="Clear Sans Regular"/>
                  </a:rPr>
                  <a:t>Nobody knows what the process is</a:t>
                </a:r>
              </a:p>
            </p:txBody>
          </p:sp>
        </p:grpSp>
        <p:grpSp>
          <p:nvGrpSpPr>
            <p:cNvPr id="32" name="Group 32"/>
            <p:cNvGrpSpPr/>
            <p:nvPr/>
          </p:nvGrpSpPr>
          <p:grpSpPr>
            <a:xfrm>
              <a:off x="6707451" y="6602463"/>
              <a:ext cx="6087909" cy="962811"/>
              <a:chOff x="0" y="0"/>
              <a:chExt cx="8117212" cy="1283748"/>
            </a:xfrm>
          </p:grpSpPr>
          <p:sp>
            <p:nvSpPr>
              <p:cNvPr id="33" name="Freeform 33"/>
              <p:cNvSpPr/>
              <p:nvPr/>
            </p:nvSpPr>
            <p:spPr>
              <a:xfrm>
                <a:off x="12700" y="12700"/>
                <a:ext cx="8091805" cy="1258316"/>
              </a:xfrm>
              <a:custGeom>
                <a:avLst/>
                <a:gdLst/>
                <a:ahLst/>
                <a:cxnLst/>
                <a:rect l="l" t="t" r="r" b="b"/>
                <a:pathLst>
                  <a:path w="8091805" h="1258316">
                    <a:moveTo>
                      <a:pt x="0" y="209677"/>
                    </a:moveTo>
                    <a:cubicBezTo>
                      <a:pt x="0" y="93853"/>
                      <a:pt x="95504" y="0"/>
                      <a:pt x="213233" y="0"/>
                    </a:cubicBezTo>
                    <a:lnTo>
                      <a:pt x="7878572" y="0"/>
                    </a:lnTo>
                    <a:cubicBezTo>
                      <a:pt x="7996428" y="0"/>
                      <a:pt x="8091805" y="93853"/>
                      <a:pt x="8091805" y="209677"/>
                    </a:cubicBezTo>
                    <a:lnTo>
                      <a:pt x="8091805" y="1048639"/>
                    </a:lnTo>
                    <a:cubicBezTo>
                      <a:pt x="8091805" y="1164463"/>
                      <a:pt x="7996301" y="1258316"/>
                      <a:pt x="7878572" y="1258316"/>
                    </a:cubicBezTo>
                    <a:lnTo>
                      <a:pt x="213233" y="1258316"/>
                    </a:lnTo>
                    <a:cubicBezTo>
                      <a:pt x="95504" y="1258316"/>
                      <a:pt x="0" y="1164463"/>
                      <a:pt x="0" y="1048639"/>
                    </a:cubicBezTo>
                    <a:close/>
                  </a:path>
                </a:pathLst>
              </a:custGeom>
              <a:solidFill>
                <a:srgbClr val="41C1BA"/>
              </a:solidFill>
            </p:spPr>
          </p:sp>
          <p:sp>
            <p:nvSpPr>
              <p:cNvPr id="34" name="Freeform 34"/>
              <p:cNvSpPr/>
              <p:nvPr/>
            </p:nvSpPr>
            <p:spPr>
              <a:xfrm>
                <a:off x="0" y="0"/>
                <a:ext cx="8117205" cy="1283716"/>
              </a:xfrm>
              <a:custGeom>
                <a:avLst/>
                <a:gdLst/>
                <a:ahLst/>
                <a:cxnLst/>
                <a:rect l="l" t="t" r="r" b="b"/>
                <a:pathLst>
                  <a:path w="8117205" h="1283716">
                    <a:moveTo>
                      <a:pt x="0" y="222377"/>
                    </a:moveTo>
                    <a:cubicBezTo>
                      <a:pt x="0" y="99441"/>
                      <a:pt x="101346" y="0"/>
                      <a:pt x="225933" y="0"/>
                    </a:cubicBezTo>
                    <a:lnTo>
                      <a:pt x="7891272" y="0"/>
                    </a:lnTo>
                    <a:lnTo>
                      <a:pt x="7891272" y="12700"/>
                    </a:lnTo>
                    <a:lnTo>
                      <a:pt x="7891272" y="0"/>
                    </a:lnTo>
                    <a:cubicBezTo>
                      <a:pt x="8015859" y="0"/>
                      <a:pt x="8117205" y="99441"/>
                      <a:pt x="8117205" y="222377"/>
                    </a:cubicBezTo>
                    <a:lnTo>
                      <a:pt x="8104505" y="222377"/>
                    </a:lnTo>
                    <a:lnTo>
                      <a:pt x="8117205" y="222377"/>
                    </a:lnTo>
                    <a:lnTo>
                      <a:pt x="8117205" y="1061339"/>
                    </a:lnTo>
                    <a:lnTo>
                      <a:pt x="8104505" y="1061339"/>
                    </a:lnTo>
                    <a:lnTo>
                      <a:pt x="8117205" y="1061339"/>
                    </a:lnTo>
                    <a:cubicBezTo>
                      <a:pt x="8117205" y="1184402"/>
                      <a:pt x="8015859" y="1283716"/>
                      <a:pt x="7891272" y="1283716"/>
                    </a:cubicBezTo>
                    <a:lnTo>
                      <a:pt x="7891272" y="1271016"/>
                    </a:lnTo>
                    <a:lnTo>
                      <a:pt x="7891272" y="1283716"/>
                    </a:lnTo>
                    <a:lnTo>
                      <a:pt x="225933" y="1283716"/>
                    </a:lnTo>
                    <a:lnTo>
                      <a:pt x="225933" y="1271016"/>
                    </a:lnTo>
                    <a:lnTo>
                      <a:pt x="225933" y="1283716"/>
                    </a:lnTo>
                    <a:cubicBezTo>
                      <a:pt x="101346" y="1283716"/>
                      <a:pt x="0" y="1184402"/>
                      <a:pt x="0" y="1061339"/>
                    </a:cubicBezTo>
                    <a:lnTo>
                      <a:pt x="0" y="222377"/>
                    </a:lnTo>
                    <a:lnTo>
                      <a:pt x="12700" y="222377"/>
                    </a:lnTo>
                    <a:lnTo>
                      <a:pt x="0" y="222377"/>
                    </a:lnTo>
                    <a:moveTo>
                      <a:pt x="25400" y="222377"/>
                    </a:moveTo>
                    <a:lnTo>
                      <a:pt x="25400" y="1061339"/>
                    </a:lnTo>
                    <a:lnTo>
                      <a:pt x="12700" y="1061339"/>
                    </a:lnTo>
                    <a:lnTo>
                      <a:pt x="25400" y="1061339"/>
                    </a:lnTo>
                    <a:cubicBezTo>
                      <a:pt x="25400" y="1169924"/>
                      <a:pt x="115062" y="1258316"/>
                      <a:pt x="225933" y="1258316"/>
                    </a:cubicBezTo>
                    <a:lnTo>
                      <a:pt x="7891272" y="1258316"/>
                    </a:lnTo>
                    <a:cubicBezTo>
                      <a:pt x="8002270" y="1258316"/>
                      <a:pt x="8091805" y="1169924"/>
                      <a:pt x="8091805" y="1061339"/>
                    </a:cubicBezTo>
                    <a:lnTo>
                      <a:pt x="8091805" y="222377"/>
                    </a:lnTo>
                    <a:cubicBezTo>
                      <a:pt x="8091805" y="113792"/>
                      <a:pt x="8002270" y="25400"/>
                      <a:pt x="7891272" y="25400"/>
                    </a:cubicBezTo>
                    <a:lnTo>
                      <a:pt x="225933" y="25400"/>
                    </a:lnTo>
                    <a:lnTo>
                      <a:pt x="225933" y="12700"/>
                    </a:lnTo>
                    <a:lnTo>
                      <a:pt x="225933" y="25400"/>
                    </a:lnTo>
                    <a:cubicBezTo>
                      <a:pt x="115062" y="25400"/>
                      <a:pt x="25400" y="113792"/>
                      <a:pt x="25400" y="222377"/>
                    </a:cubicBezTo>
                    <a:close/>
                  </a:path>
                </a:pathLst>
              </a:custGeom>
              <a:solidFill>
                <a:srgbClr val="365B6D"/>
              </a:solidFill>
            </p:spPr>
          </p:sp>
          <p:sp>
            <p:nvSpPr>
              <p:cNvPr id="35" name="TextBox 35"/>
              <p:cNvSpPr txBox="1"/>
              <p:nvPr/>
            </p:nvSpPr>
            <p:spPr>
              <a:xfrm>
                <a:off x="0" y="0"/>
                <a:ext cx="8117212" cy="1283748"/>
              </a:xfrm>
              <a:prstGeom prst="rect">
                <a:avLst/>
              </a:prstGeom>
            </p:spPr>
            <p:txBody>
              <a:bodyPr lIns="50800" tIns="50800" rIns="50800" bIns="50800" rtlCol="0" anchor="ctr"/>
              <a:lstStyle/>
              <a:p>
                <a:pPr algn="ctr">
                  <a:lnSpc>
                    <a:spcPts val="3240"/>
                  </a:lnSpc>
                </a:pPr>
                <a:r>
                  <a:rPr lang="en-US" sz="2700">
                    <a:solidFill>
                      <a:srgbClr val="F7F7F7"/>
                    </a:solidFill>
                    <a:latin typeface="Clear Sans Regular"/>
                  </a:rPr>
                  <a:t>It was never written down</a:t>
                </a:r>
              </a:p>
            </p:txBody>
          </p:sp>
        </p:grpSp>
        <p:grpSp>
          <p:nvGrpSpPr>
            <p:cNvPr id="40" name="Group 40"/>
            <p:cNvGrpSpPr/>
            <p:nvPr/>
          </p:nvGrpSpPr>
          <p:grpSpPr>
            <a:xfrm>
              <a:off x="6707449" y="7703500"/>
              <a:ext cx="6087910" cy="1027119"/>
              <a:chOff x="0" y="0"/>
              <a:chExt cx="8117214" cy="1369492"/>
            </a:xfrm>
          </p:grpSpPr>
          <p:sp>
            <p:nvSpPr>
              <p:cNvPr id="41" name="Freeform 41"/>
              <p:cNvSpPr/>
              <p:nvPr/>
            </p:nvSpPr>
            <p:spPr>
              <a:xfrm>
                <a:off x="12700" y="13548"/>
                <a:ext cx="8091805" cy="1342361"/>
              </a:xfrm>
              <a:custGeom>
                <a:avLst/>
                <a:gdLst/>
                <a:ahLst/>
                <a:cxnLst/>
                <a:rect l="l" t="t" r="r" b="b"/>
                <a:pathLst>
                  <a:path w="8091805" h="1342361">
                    <a:moveTo>
                      <a:pt x="0" y="223682"/>
                    </a:moveTo>
                    <a:cubicBezTo>
                      <a:pt x="0" y="100122"/>
                      <a:pt x="95504" y="0"/>
                      <a:pt x="213233" y="0"/>
                    </a:cubicBezTo>
                    <a:lnTo>
                      <a:pt x="7878572" y="0"/>
                    </a:lnTo>
                    <a:cubicBezTo>
                      <a:pt x="7996428" y="0"/>
                      <a:pt x="8091805" y="100122"/>
                      <a:pt x="8091805" y="223682"/>
                    </a:cubicBezTo>
                    <a:lnTo>
                      <a:pt x="8091805" y="1118679"/>
                    </a:lnTo>
                    <a:cubicBezTo>
                      <a:pt x="8091805" y="1242240"/>
                      <a:pt x="7996301" y="1342361"/>
                      <a:pt x="7878572" y="1342361"/>
                    </a:cubicBezTo>
                    <a:lnTo>
                      <a:pt x="213233" y="1342361"/>
                    </a:lnTo>
                    <a:cubicBezTo>
                      <a:pt x="95504" y="1342361"/>
                      <a:pt x="0" y="1242240"/>
                      <a:pt x="0" y="1118679"/>
                    </a:cubicBezTo>
                    <a:close/>
                  </a:path>
                </a:pathLst>
              </a:custGeom>
              <a:solidFill>
                <a:srgbClr val="41C1BA"/>
              </a:solidFill>
            </p:spPr>
          </p:sp>
          <p:sp>
            <p:nvSpPr>
              <p:cNvPr id="42" name="Freeform 42"/>
              <p:cNvSpPr/>
              <p:nvPr/>
            </p:nvSpPr>
            <p:spPr>
              <a:xfrm>
                <a:off x="0" y="0"/>
                <a:ext cx="8117205" cy="1369457"/>
              </a:xfrm>
              <a:custGeom>
                <a:avLst/>
                <a:gdLst/>
                <a:ahLst/>
                <a:cxnLst/>
                <a:rect l="l" t="t" r="r" b="b"/>
                <a:pathLst>
                  <a:path w="8117205" h="1369457">
                    <a:moveTo>
                      <a:pt x="0" y="237230"/>
                    </a:moveTo>
                    <a:cubicBezTo>
                      <a:pt x="0" y="106083"/>
                      <a:pt x="101346" y="0"/>
                      <a:pt x="225933" y="0"/>
                    </a:cubicBezTo>
                    <a:lnTo>
                      <a:pt x="7891272" y="0"/>
                    </a:lnTo>
                    <a:lnTo>
                      <a:pt x="7891272" y="13548"/>
                    </a:lnTo>
                    <a:lnTo>
                      <a:pt x="7891272" y="0"/>
                    </a:lnTo>
                    <a:cubicBezTo>
                      <a:pt x="8015859" y="0"/>
                      <a:pt x="8117205" y="106083"/>
                      <a:pt x="8117205" y="237230"/>
                    </a:cubicBezTo>
                    <a:lnTo>
                      <a:pt x="8104505" y="237230"/>
                    </a:lnTo>
                    <a:lnTo>
                      <a:pt x="8117205" y="237230"/>
                    </a:lnTo>
                    <a:lnTo>
                      <a:pt x="8117205" y="1132227"/>
                    </a:lnTo>
                    <a:lnTo>
                      <a:pt x="8104505" y="1132227"/>
                    </a:lnTo>
                    <a:lnTo>
                      <a:pt x="8117205" y="1132227"/>
                    </a:lnTo>
                    <a:cubicBezTo>
                      <a:pt x="8117205" y="1263510"/>
                      <a:pt x="8015859" y="1369457"/>
                      <a:pt x="7891272" y="1369457"/>
                    </a:cubicBezTo>
                    <a:lnTo>
                      <a:pt x="7891272" y="1355909"/>
                    </a:lnTo>
                    <a:lnTo>
                      <a:pt x="7891272" y="1369457"/>
                    </a:lnTo>
                    <a:lnTo>
                      <a:pt x="225933" y="1369457"/>
                    </a:lnTo>
                    <a:lnTo>
                      <a:pt x="225933" y="1355909"/>
                    </a:lnTo>
                    <a:lnTo>
                      <a:pt x="225933" y="1369457"/>
                    </a:lnTo>
                    <a:cubicBezTo>
                      <a:pt x="101346" y="1369457"/>
                      <a:pt x="0" y="1263510"/>
                      <a:pt x="0" y="1132227"/>
                    </a:cubicBezTo>
                    <a:lnTo>
                      <a:pt x="0" y="237230"/>
                    </a:lnTo>
                    <a:lnTo>
                      <a:pt x="12700" y="237230"/>
                    </a:lnTo>
                    <a:lnTo>
                      <a:pt x="0" y="237230"/>
                    </a:lnTo>
                    <a:moveTo>
                      <a:pt x="25400" y="237230"/>
                    </a:moveTo>
                    <a:lnTo>
                      <a:pt x="25400" y="1132227"/>
                    </a:lnTo>
                    <a:lnTo>
                      <a:pt x="12700" y="1132227"/>
                    </a:lnTo>
                    <a:lnTo>
                      <a:pt x="25400" y="1132227"/>
                    </a:lnTo>
                    <a:cubicBezTo>
                      <a:pt x="25400" y="1248065"/>
                      <a:pt x="115062" y="1342361"/>
                      <a:pt x="225933" y="1342361"/>
                    </a:cubicBezTo>
                    <a:lnTo>
                      <a:pt x="7891272" y="1342361"/>
                    </a:lnTo>
                    <a:cubicBezTo>
                      <a:pt x="8002270" y="1342361"/>
                      <a:pt x="8091805" y="1248065"/>
                      <a:pt x="8091805" y="1132227"/>
                    </a:cubicBezTo>
                    <a:lnTo>
                      <a:pt x="8091805" y="237230"/>
                    </a:lnTo>
                    <a:cubicBezTo>
                      <a:pt x="8091805" y="121392"/>
                      <a:pt x="8002270" y="27097"/>
                      <a:pt x="7891272" y="27097"/>
                    </a:cubicBezTo>
                    <a:lnTo>
                      <a:pt x="225933" y="27097"/>
                    </a:lnTo>
                    <a:lnTo>
                      <a:pt x="225933" y="13548"/>
                    </a:lnTo>
                    <a:lnTo>
                      <a:pt x="225933" y="27097"/>
                    </a:lnTo>
                    <a:cubicBezTo>
                      <a:pt x="115062" y="27097"/>
                      <a:pt x="25400" y="121392"/>
                      <a:pt x="25400" y="237230"/>
                    </a:cubicBezTo>
                    <a:close/>
                  </a:path>
                </a:pathLst>
              </a:custGeom>
              <a:solidFill>
                <a:srgbClr val="365B6D"/>
              </a:solidFill>
            </p:spPr>
          </p:sp>
          <p:sp>
            <p:nvSpPr>
              <p:cNvPr id="43" name="TextBox 43"/>
              <p:cNvSpPr txBox="1"/>
              <p:nvPr/>
            </p:nvSpPr>
            <p:spPr>
              <a:xfrm>
                <a:off x="0" y="0"/>
                <a:ext cx="8117214" cy="1283748"/>
              </a:xfrm>
              <a:prstGeom prst="rect">
                <a:avLst/>
              </a:prstGeom>
            </p:spPr>
            <p:txBody>
              <a:bodyPr lIns="50800" tIns="50800" rIns="50800" bIns="50800" rtlCol="0" anchor="ctr"/>
              <a:lstStyle/>
              <a:p>
                <a:pPr algn="ctr">
                  <a:lnSpc>
                    <a:spcPts val="3240"/>
                  </a:lnSpc>
                </a:pPr>
                <a:r>
                  <a:rPr lang="en-US" sz="2700">
                    <a:solidFill>
                      <a:srgbClr val="F7F7F7"/>
                    </a:solidFill>
                    <a:latin typeface="Clear Sans Regular"/>
                  </a:rPr>
                  <a:t>It was a task undertaken by one person with the implicit knowledge </a:t>
                </a:r>
              </a:p>
            </p:txBody>
          </p:sp>
        </p:grpSp>
      </p:grpSp>
      <p:pic>
        <p:nvPicPr>
          <p:cNvPr id="44" name="Picture 43" descr="A close-up of a logo">
            <a:extLst>
              <a:ext uri="{FF2B5EF4-FFF2-40B4-BE49-F238E27FC236}">
                <a16:creationId xmlns:a16="http://schemas.microsoft.com/office/drawing/2014/main" id="{59FCA482-E82C-19FC-0C4E-47A6A76361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0" y="9038494"/>
            <a:ext cx="2517461" cy="610000"/>
          </a:xfrm>
          <a:prstGeom prst="rect">
            <a:avLst/>
          </a:prstGeom>
        </p:spPr>
      </p:pic>
      <p:pic>
        <p:nvPicPr>
          <p:cNvPr id="47" name="Audio 46">
            <a:hlinkClick r:id="" action="ppaction://media"/>
            <a:extLst>
              <a:ext uri="{FF2B5EF4-FFF2-40B4-BE49-F238E27FC236}">
                <a16:creationId xmlns:a16="http://schemas.microsoft.com/office/drawing/2014/main" id="{93633D43-76BE-7A7C-96F0-F34161850FC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8575"/>
    </mc:Choice>
    <mc:Fallback>
      <p:transition spd="slow" advTm="68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FC7AAD-2F20-A34B-7DFC-D7D19A22B6E1}"/>
              </a:ext>
            </a:extLst>
          </p:cNvPr>
          <p:cNvSpPr txBox="1"/>
          <p:nvPr/>
        </p:nvSpPr>
        <p:spPr>
          <a:xfrm>
            <a:off x="838200" y="652761"/>
            <a:ext cx="16154400" cy="2215991"/>
          </a:xfrm>
          <a:prstGeom prst="rect">
            <a:avLst/>
          </a:prstGeom>
          <a:noFill/>
        </p:spPr>
        <p:txBody>
          <a:bodyPr wrap="square" rtlCol="0">
            <a:spAutoFit/>
          </a:bodyPr>
          <a:lstStyle/>
          <a:p>
            <a:r>
              <a:rPr lang="en-US" sz="4000" dirty="0">
                <a:solidFill>
                  <a:srgbClr val="365B6D"/>
                </a:solidFill>
                <a:latin typeface="Clear Sans Regular"/>
              </a:rPr>
              <a:t>Use </a:t>
            </a:r>
            <a:r>
              <a:rPr lang="en-US" sz="4000" b="1" dirty="0">
                <a:solidFill>
                  <a:srgbClr val="365B6D"/>
                </a:solidFill>
                <a:latin typeface="Clear Sans Regular"/>
              </a:rPr>
              <a:t>process mapping </a:t>
            </a:r>
            <a:r>
              <a:rPr lang="en-US" sz="4000" dirty="0">
                <a:solidFill>
                  <a:srgbClr val="365B6D"/>
                </a:solidFill>
                <a:latin typeface="Clear Sans Regular"/>
              </a:rPr>
              <a:t>to get a better understanding of how a whole pathway works. If changes are made without understanding the current processes issues may occur at another point in the journey.</a:t>
            </a:r>
          </a:p>
          <a:p>
            <a:endParaRPr lang="en-GB" dirty="0"/>
          </a:p>
        </p:txBody>
      </p:sp>
      <p:sp>
        <p:nvSpPr>
          <p:cNvPr id="8" name="Oval 7">
            <a:extLst>
              <a:ext uri="{FF2B5EF4-FFF2-40B4-BE49-F238E27FC236}">
                <a16:creationId xmlns:a16="http://schemas.microsoft.com/office/drawing/2014/main" id="{16FC2767-BE99-6E71-C107-D441275EED41}"/>
              </a:ext>
            </a:extLst>
          </p:cNvPr>
          <p:cNvSpPr/>
          <p:nvPr/>
        </p:nvSpPr>
        <p:spPr>
          <a:xfrm>
            <a:off x="498764" y="5008416"/>
            <a:ext cx="796636" cy="845127"/>
          </a:xfrm>
          <a:prstGeom prst="ellipse">
            <a:avLst/>
          </a:prstGeom>
          <a:no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0EC3BE70-B67C-C108-3F3B-0D6A18EF46CD}"/>
              </a:ext>
            </a:extLst>
          </p:cNvPr>
          <p:cNvSpPr/>
          <p:nvPr/>
        </p:nvSpPr>
        <p:spPr>
          <a:xfrm>
            <a:off x="2362200" y="4859480"/>
            <a:ext cx="1981200" cy="11430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1">
                    <a:lumMod val="50000"/>
                  </a:schemeClr>
                </a:solidFill>
              </a:rPr>
              <a:t>TASK</a:t>
            </a:r>
          </a:p>
        </p:txBody>
      </p:sp>
      <p:sp>
        <p:nvSpPr>
          <p:cNvPr id="11" name="Flowchart: Decision 10">
            <a:extLst>
              <a:ext uri="{FF2B5EF4-FFF2-40B4-BE49-F238E27FC236}">
                <a16:creationId xmlns:a16="http://schemas.microsoft.com/office/drawing/2014/main" id="{99A9CDC6-D1B8-B6A6-887B-5C6F4806C4C9}"/>
              </a:ext>
            </a:extLst>
          </p:cNvPr>
          <p:cNvSpPr/>
          <p:nvPr/>
        </p:nvSpPr>
        <p:spPr>
          <a:xfrm>
            <a:off x="4953000" y="4739724"/>
            <a:ext cx="2438400" cy="1382509"/>
          </a:xfrm>
          <a:prstGeom prst="flowChartDecision">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4">
                    <a:lumMod val="75000"/>
                  </a:schemeClr>
                </a:solidFill>
              </a:rPr>
              <a:t>DECISION</a:t>
            </a:r>
          </a:p>
        </p:txBody>
      </p:sp>
      <p:sp>
        <p:nvSpPr>
          <p:cNvPr id="12" name="Rectangle: Rounded Corners 11">
            <a:extLst>
              <a:ext uri="{FF2B5EF4-FFF2-40B4-BE49-F238E27FC236}">
                <a16:creationId xmlns:a16="http://schemas.microsoft.com/office/drawing/2014/main" id="{7FC17072-DE5B-704B-22AE-EDF492AB8B3D}"/>
              </a:ext>
            </a:extLst>
          </p:cNvPr>
          <p:cNvSpPr/>
          <p:nvPr/>
        </p:nvSpPr>
        <p:spPr>
          <a:xfrm>
            <a:off x="12954000" y="4845626"/>
            <a:ext cx="1981200" cy="11430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1">
                    <a:lumMod val="50000"/>
                  </a:schemeClr>
                </a:solidFill>
              </a:rPr>
              <a:t>TASK</a:t>
            </a:r>
          </a:p>
        </p:txBody>
      </p:sp>
      <p:sp>
        <p:nvSpPr>
          <p:cNvPr id="13" name="Rectangle: Rounded Corners 12">
            <a:extLst>
              <a:ext uri="{FF2B5EF4-FFF2-40B4-BE49-F238E27FC236}">
                <a16:creationId xmlns:a16="http://schemas.microsoft.com/office/drawing/2014/main" id="{1577BFFD-5346-8CD5-222F-8371ECE16999}"/>
              </a:ext>
            </a:extLst>
          </p:cNvPr>
          <p:cNvSpPr/>
          <p:nvPr/>
        </p:nvSpPr>
        <p:spPr>
          <a:xfrm>
            <a:off x="7696200" y="6591300"/>
            <a:ext cx="1981200" cy="11430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1">
                    <a:lumMod val="50000"/>
                  </a:schemeClr>
                </a:solidFill>
              </a:rPr>
              <a:t>TASK</a:t>
            </a:r>
          </a:p>
        </p:txBody>
      </p:sp>
      <p:sp>
        <p:nvSpPr>
          <p:cNvPr id="14" name="Rectangle: Rounded Corners 13">
            <a:extLst>
              <a:ext uri="{FF2B5EF4-FFF2-40B4-BE49-F238E27FC236}">
                <a16:creationId xmlns:a16="http://schemas.microsoft.com/office/drawing/2014/main" id="{9BC0FABC-5174-C7B8-32BD-A2E594A2F462}"/>
              </a:ext>
            </a:extLst>
          </p:cNvPr>
          <p:cNvSpPr/>
          <p:nvPr/>
        </p:nvSpPr>
        <p:spPr>
          <a:xfrm>
            <a:off x="7696200" y="3188891"/>
            <a:ext cx="1981200" cy="11430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1">
                    <a:lumMod val="50000"/>
                  </a:schemeClr>
                </a:solidFill>
              </a:rPr>
              <a:t>TASK</a:t>
            </a:r>
          </a:p>
        </p:txBody>
      </p:sp>
      <p:sp>
        <p:nvSpPr>
          <p:cNvPr id="15" name="Oval 14">
            <a:extLst>
              <a:ext uri="{FF2B5EF4-FFF2-40B4-BE49-F238E27FC236}">
                <a16:creationId xmlns:a16="http://schemas.microsoft.com/office/drawing/2014/main" id="{765E050E-3454-D872-DE71-F058138E6FEF}"/>
              </a:ext>
            </a:extLst>
          </p:cNvPr>
          <p:cNvSpPr/>
          <p:nvPr/>
        </p:nvSpPr>
        <p:spPr>
          <a:xfrm>
            <a:off x="15925800" y="5017562"/>
            <a:ext cx="762000" cy="79912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owchart: Decision 15">
            <a:extLst>
              <a:ext uri="{FF2B5EF4-FFF2-40B4-BE49-F238E27FC236}">
                <a16:creationId xmlns:a16="http://schemas.microsoft.com/office/drawing/2014/main" id="{B2065702-34B3-9960-2908-5C94DD0E35A0}"/>
              </a:ext>
            </a:extLst>
          </p:cNvPr>
          <p:cNvSpPr/>
          <p:nvPr/>
        </p:nvSpPr>
        <p:spPr>
          <a:xfrm>
            <a:off x="10058400" y="4652031"/>
            <a:ext cx="2438400" cy="1530191"/>
          </a:xfrm>
          <a:prstGeom prst="flowChartDecision">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4">
                    <a:lumMod val="75000"/>
                  </a:schemeClr>
                </a:solidFill>
              </a:rPr>
              <a:t>DECISION</a:t>
            </a:r>
          </a:p>
        </p:txBody>
      </p:sp>
      <p:cxnSp>
        <p:nvCxnSpPr>
          <p:cNvPr id="20" name="Straight Arrow Connector 19">
            <a:extLst>
              <a:ext uri="{FF2B5EF4-FFF2-40B4-BE49-F238E27FC236}">
                <a16:creationId xmlns:a16="http://schemas.microsoft.com/office/drawing/2014/main" id="{4057D2B1-9F37-9AE1-A625-85EEA4AB698E}"/>
              </a:ext>
            </a:extLst>
          </p:cNvPr>
          <p:cNvCxnSpPr>
            <a:cxnSpLocks/>
            <a:stCxn id="8" idx="6"/>
            <a:endCxn id="9" idx="1"/>
          </p:cNvCxnSpPr>
          <p:nvPr/>
        </p:nvCxnSpPr>
        <p:spPr>
          <a:xfrm>
            <a:off x="1295400" y="5430980"/>
            <a:ext cx="10668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F83AB4D3-6ED3-102E-5C17-C7F7E30746DF}"/>
              </a:ext>
            </a:extLst>
          </p:cNvPr>
          <p:cNvCxnSpPr>
            <a:cxnSpLocks/>
            <a:stCxn id="9" idx="3"/>
            <a:endCxn id="11" idx="1"/>
          </p:cNvCxnSpPr>
          <p:nvPr/>
        </p:nvCxnSpPr>
        <p:spPr>
          <a:xfrm flipV="1">
            <a:off x="4343400" y="5430979"/>
            <a:ext cx="609600" cy="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B8167C2B-19E2-2BAB-9D31-9B81A7240E46}"/>
              </a:ext>
            </a:extLst>
          </p:cNvPr>
          <p:cNvCxnSpPr>
            <a:cxnSpLocks/>
            <a:stCxn id="11" idx="0"/>
            <a:endCxn id="14" idx="1"/>
          </p:cNvCxnSpPr>
          <p:nvPr/>
        </p:nvCxnSpPr>
        <p:spPr>
          <a:xfrm rot="5400000" flipH="1" flipV="1">
            <a:off x="6444534" y="3488058"/>
            <a:ext cx="979333" cy="1524000"/>
          </a:xfrm>
          <a:prstGeom prst="bent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3" name="Straight Arrow Connector 32">
            <a:extLst>
              <a:ext uri="{FF2B5EF4-FFF2-40B4-BE49-F238E27FC236}">
                <a16:creationId xmlns:a16="http://schemas.microsoft.com/office/drawing/2014/main" id="{0783A372-7638-4377-8E0A-EF072C26B0E9}"/>
              </a:ext>
            </a:extLst>
          </p:cNvPr>
          <p:cNvCxnSpPr>
            <a:stCxn id="14" idx="3"/>
            <a:endCxn id="16" idx="0"/>
          </p:cNvCxnSpPr>
          <p:nvPr/>
        </p:nvCxnSpPr>
        <p:spPr>
          <a:xfrm>
            <a:off x="9677400" y="3760391"/>
            <a:ext cx="1600200" cy="891640"/>
          </a:xfrm>
          <a:prstGeom prst="bent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Connector: Elbow 34">
            <a:extLst>
              <a:ext uri="{FF2B5EF4-FFF2-40B4-BE49-F238E27FC236}">
                <a16:creationId xmlns:a16="http://schemas.microsoft.com/office/drawing/2014/main" id="{702D9F3D-6E68-50FF-32F7-31C4EAF788BF}"/>
              </a:ext>
            </a:extLst>
          </p:cNvPr>
          <p:cNvCxnSpPr>
            <a:stCxn id="13" idx="3"/>
            <a:endCxn id="16" idx="2"/>
          </p:cNvCxnSpPr>
          <p:nvPr/>
        </p:nvCxnSpPr>
        <p:spPr>
          <a:xfrm flipV="1">
            <a:off x="9677400" y="6182222"/>
            <a:ext cx="1600200" cy="980578"/>
          </a:xfrm>
          <a:prstGeom prst="bent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7" name="Straight Arrow Connector 36">
            <a:extLst>
              <a:ext uri="{FF2B5EF4-FFF2-40B4-BE49-F238E27FC236}">
                <a16:creationId xmlns:a16="http://schemas.microsoft.com/office/drawing/2014/main" id="{954AFBFB-DF10-F3A1-AD62-DF0220FE7CEB}"/>
              </a:ext>
            </a:extLst>
          </p:cNvPr>
          <p:cNvCxnSpPr>
            <a:stCxn id="16" idx="3"/>
            <a:endCxn id="12" idx="1"/>
          </p:cNvCxnSpPr>
          <p:nvPr/>
        </p:nvCxnSpPr>
        <p:spPr>
          <a:xfrm flipV="1">
            <a:off x="12496800" y="5417126"/>
            <a:ext cx="457200" cy="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9" name="Connector: Elbow 38">
            <a:extLst>
              <a:ext uri="{FF2B5EF4-FFF2-40B4-BE49-F238E27FC236}">
                <a16:creationId xmlns:a16="http://schemas.microsoft.com/office/drawing/2014/main" id="{FB61E705-DD6D-4CDC-D5A8-554927AACECD}"/>
              </a:ext>
            </a:extLst>
          </p:cNvPr>
          <p:cNvCxnSpPr>
            <a:stCxn id="11" idx="2"/>
            <a:endCxn id="13" idx="1"/>
          </p:cNvCxnSpPr>
          <p:nvPr/>
        </p:nvCxnSpPr>
        <p:spPr>
          <a:xfrm rot="16200000" flipH="1">
            <a:off x="6413917" y="5880516"/>
            <a:ext cx="1040567" cy="1524000"/>
          </a:xfrm>
          <a:prstGeom prst="bent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1" name="Straight Arrow Connector 40">
            <a:extLst>
              <a:ext uri="{FF2B5EF4-FFF2-40B4-BE49-F238E27FC236}">
                <a16:creationId xmlns:a16="http://schemas.microsoft.com/office/drawing/2014/main" id="{B233CD20-20F5-3DD4-DD0C-1B982D8DEC77}"/>
              </a:ext>
            </a:extLst>
          </p:cNvPr>
          <p:cNvCxnSpPr>
            <a:cxnSpLocks/>
            <a:stCxn id="12" idx="3"/>
            <a:endCxn id="15" idx="2"/>
          </p:cNvCxnSpPr>
          <p:nvPr/>
        </p:nvCxnSpPr>
        <p:spPr>
          <a:xfrm>
            <a:off x="14935200" y="5417126"/>
            <a:ext cx="9906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52" name="Picture 51" descr="A close-up of a logo">
            <a:extLst>
              <a:ext uri="{FF2B5EF4-FFF2-40B4-BE49-F238E27FC236}">
                <a16:creationId xmlns:a16="http://schemas.microsoft.com/office/drawing/2014/main" id="{8C36AE0D-A837-4E09-6851-78A865DF03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3" name="Audio 2">
            <a:hlinkClick r:id="" action="ppaction://media"/>
            <a:extLst>
              <a:ext uri="{FF2B5EF4-FFF2-40B4-BE49-F238E27FC236}">
                <a16:creationId xmlns:a16="http://schemas.microsoft.com/office/drawing/2014/main" id="{1F92CA86-0730-8BEF-D863-F9BE9560994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6640"/>
    </mc:Choice>
    <mc:Fallback>
      <p:transition spd="slow" advTm="36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8" y="0"/>
            <a:ext cx="18287542" cy="10287000"/>
            <a:chOff x="0" y="0"/>
            <a:chExt cx="24383390" cy="13716000"/>
          </a:xfrm>
        </p:grpSpPr>
        <p:sp>
          <p:nvSpPr>
            <p:cNvPr id="3" name="Freeform 3"/>
            <p:cNvSpPr/>
            <p:nvPr/>
          </p:nvSpPr>
          <p:spPr>
            <a:xfrm>
              <a:off x="0" y="0"/>
              <a:ext cx="24383364" cy="13716000"/>
            </a:xfrm>
            <a:custGeom>
              <a:avLst/>
              <a:gdLst/>
              <a:ahLst/>
              <a:cxnLst/>
              <a:rect l="l" t="t" r="r" b="b"/>
              <a:pathLst>
                <a:path w="24383364" h="13716000">
                  <a:moveTo>
                    <a:pt x="0" y="0"/>
                  </a:moveTo>
                  <a:lnTo>
                    <a:pt x="24383364" y="0"/>
                  </a:lnTo>
                  <a:lnTo>
                    <a:pt x="24383364" y="13716000"/>
                  </a:lnTo>
                  <a:lnTo>
                    <a:pt x="0" y="13716000"/>
                  </a:lnTo>
                  <a:close/>
                </a:path>
              </a:pathLst>
            </a:custGeom>
            <a:solidFill>
              <a:srgbClr val="CBDDD1"/>
            </a:solidFill>
          </p:spPr>
        </p:sp>
      </p:grpSp>
      <p:pic>
        <p:nvPicPr>
          <p:cNvPr id="16" name="Picture 15">
            <a:extLst>
              <a:ext uri="{FF2B5EF4-FFF2-40B4-BE49-F238E27FC236}">
                <a16:creationId xmlns:a16="http://schemas.microsoft.com/office/drawing/2014/main" id="{BDFF5E55-20CD-5F4D-3B99-9195E0CDF4BB}"/>
              </a:ext>
            </a:extLst>
          </p:cNvPr>
          <p:cNvPicPr>
            <a:picLocks noChangeAspect="1"/>
          </p:cNvPicPr>
          <p:nvPr/>
        </p:nvPicPr>
        <p:blipFill>
          <a:blip r:embed="rId4"/>
          <a:stretch>
            <a:fillRect/>
          </a:stretch>
        </p:blipFill>
        <p:spPr>
          <a:xfrm>
            <a:off x="533400" y="2324100"/>
            <a:ext cx="16676298" cy="7467600"/>
          </a:xfrm>
          <a:prstGeom prst="rect">
            <a:avLst/>
          </a:prstGeom>
        </p:spPr>
      </p:pic>
      <p:sp>
        <p:nvSpPr>
          <p:cNvPr id="17" name="TextBox 16">
            <a:extLst>
              <a:ext uri="{FF2B5EF4-FFF2-40B4-BE49-F238E27FC236}">
                <a16:creationId xmlns:a16="http://schemas.microsoft.com/office/drawing/2014/main" id="{5CAD2DBC-5D6A-B5F3-37CE-F9C291FFC559}"/>
              </a:ext>
            </a:extLst>
          </p:cNvPr>
          <p:cNvSpPr txBox="1"/>
          <p:nvPr/>
        </p:nvSpPr>
        <p:spPr>
          <a:xfrm>
            <a:off x="609600" y="723900"/>
            <a:ext cx="12954000" cy="1015663"/>
          </a:xfrm>
          <a:prstGeom prst="rect">
            <a:avLst/>
          </a:prstGeom>
          <a:noFill/>
        </p:spPr>
        <p:txBody>
          <a:bodyPr wrap="square" rtlCol="0">
            <a:spAutoFit/>
          </a:bodyPr>
          <a:lstStyle/>
          <a:p>
            <a:r>
              <a:rPr lang="en-GB" sz="6000" dirty="0">
                <a:latin typeface="Open Sans" panose="020B0606030504020204" pitchFamily="34" charset="0"/>
                <a:ea typeface="Open Sans" panose="020B0606030504020204" pitchFamily="34" charset="0"/>
                <a:cs typeface="Open Sans" panose="020B0606030504020204" pitchFamily="34" charset="0"/>
              </a:rPr>
              <a:t>Leaflets Process</a:t>
            </a:r>
          </a:p>
        </p:txBody>
      </p:sp>
      <p:pic>
        <p:nvPicPr>
          <p:cNvPr id="5" name="Picture 4" descr="A close-up of a logo">
            <a:extLst>
              <a:ext uri="{FF2B5EF4-FFF2-40B4-BE49-F238E27FC236}">
                <a16:creationId xmlns:a16="http://schemas.microsoft.com/office/drawing/2014/main" id="{DAE066E7-7C54-03B9-51CB-ABDA8D3A17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72742" y="323675"/>
            <a:ext cx="3459962" cy="838375"/>
          </a:xfrm>
          <a:prstGeom prst="rect">
            <a:avLst/>
          </a:prstGeom>
        </p:spPr>
      </p:pic>
      <p:pic>
        <p:nvPicPr>
          <p:cNvPr id="6" name="Audio 5">
            <a:hlinkClick r:id="" action="ppaction://media"/>
            <a:extLst>
              <a:ext uri="{FF2B5EF4-FFF2-40B4-BE49-F238E27FC236}">
                <a16:creationId xmlns:a16="http://schemas.microsoft.com/office/drawing/2014/main" id="{B2436B17-BE15-1453-5173-04D80A311A1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8543"/>
    </mc:Choice>
    <mc:Fallback>
      <p:transition spd="slow" advTm="48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A8BD23-8DF9-F077-DA2F-D71C8E874FD3}"/>
              </a:ext>
            </a:extLst>
          </p:cNvPr>
          <p:cNvSpPr/>
          <p:nvPr/>
        </p:nvSpPr>
        <p:spPr>
          <a:xfrm>
            <a:off x="533400" y="1562100"/>
            <a:ext cx="5715402" cy="798498"/>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nSpc>
                <a:spcPts val="2160"/>
              </a:lnSpc>
            </a:pPr>
            <a:r>
              <a:rPr lang="en-US" sz="2400" b="1" spc="53" dirty="0">
                <a:solidFill>
                  <a:srgbClr val="365B6D"/>
                </a:solidFill>
                <a:latin typeface="Clear Sans Regular"/>
              </a:rPr>
              <a:t>Step 5: Design the Improvement</a:t>
            </a:r>
          </a:p>
          <a:p>
            <a:pPr>
              <a:lnSpc>
                <a:spcPts val="2160"/>
              </a:lnSpc>
            </a:pPr>
            <a:endParaRPr lang="en-US" b="1" spc="53" dirty="0">
              <a:solidFill>
                <a:srgbClr val="365B6D"/>
              </a:solidFill>
              <a:latin typeface="Clear Sans Regular"/>
            </a:endParaRPr>
          </a:p>
        </p:txBody>
      </p:sp>
      <p:grpSp>
        <p:nvGrpSpPr>
          <p:cNvPr id="75" name="Group 74">
            <a:extLst>
              <a:ext uri="{FF2B5EF4-FFF2-40B4-BE49-F238E27FC236}">
                <a16:creationId xmlns:a16="http://schemas.microsoft.com/office/drawing/2014/main" id="{2477117D-DC79-BF8E-0DF1-044649079590}"/>
              </a:ext>
            </a:extLst>
          </p:cNvPr>
          <p:cNvGrpSpPr/>
          <p:nvPr/>
        </p:nvGrpSpPr>
        <p:grpSpPr>
          <a:xfrm>
            <a:off x="10426948" y="2307386"/>
            <a:ext cx="5346833" cy="5335985"/>
            <a:chOff x="10426948" y="2307386"/>
            <a:chExt cx="5346833" cy="5335985"/>
          </a:xfrm>
        </p:grpSpPr>
        <p:grpSp>
          <p:nvGrpSpPr>
            <p:cNvPr id="8" name="Group 18">
              <a:extLst>
                <a:ext uri="{FF2B5EF4-FFF2-40B4-BE49-F238E27FC236}">
                  <a16:creationId xmlns:a16="http://schemas.microsoft.com/office/drawing/2014/main" id="{FF043DC1-AB8A-2674-EF66-E72E10020E69}"/>
                </a:ext>
              </a:extLst>
            </p:cNvPr>
            <p:cNvGrpSpPr/>
            <p:nvPr/>
          </p:nvGrpSpPr>
          <p:grpSpPr>
            <a:xfrm>
              <a:off x="10426948" y="2307386"/>
              <a:ext cx="2439955" cy="2478311"/>
              <a:chOff x="0" y="0"/>
              <a:chExt cx="3494716" cy="3588956"/>
            </a:xfrm>
            <a:solidFill>
              <a:schemeClr val="accent5">
                <a:lumMod val="50000"/>
              </a:schemeClr>
            </a:solidFill>
          </p:grpSpPr>
          <p:sp>
            <p:nvSpPr>
              <p:cNvPr id="28" name="Freeform 19">
                <a:extLst>
                  <a:ext uri="{FF2B5EF4-FFF2-40B4-BE49-F238E27FC236}">
                    <a16:creationId xmlns:a16="http://schemas.microsoft.com/office/drawing/2014/main" id="{FFF8ECBA-874E-0D7D-9A74-68F1AA13C4F6}"/>
                  </a:ext>
                </a:extLst>
              </p:cNvPr>
              <p:cNvSpPr/>
              <p:nvPr/>
            </p:nvSpPr>
            <p:spPr>
              <a:xfrm>
                <a:off x="12700" y="12700"/>
                <a:ext cx="3469259" cy="3563493"/>
              </a:xfrm>
              <a:custGeom>
                <a:avLst/>
                <a:gdLst/>
                <a:ahLst/>
                <a:cxnLst/>
                <a:rect l="l" t="t" r="r" b="b"/>
                <a:pathLst>
                  <a:path w="3469259" h="3563493">
                    <a:moveTo>
                      <a:pt x="0" y="3563493"/>
                    </a:moveTo>
                    <a:cubicBezTo>
                      <a:pt x="0" y="1595501"/>
                      <a:pt x="1553210" y="0"/>
                      <a:pt x="3469259" y="0"/>
                    </a:cubicBezTo>
                    <a:lnTo>
                      <a:pt x="3469259" y="3563493"/>
                    </a:lnTo>
                    <a:close/>
                  </a:path>
                </a:pathLst>
              </a:custGeom>
              <a:grpFill/>
            </p:spPr>
          </p:sp>
          <p:sp>
            <p:nvSpPr>
              <p:cNvPr id="29" name="Freeform 20">
                <a:extLst>
                  <a:ext uri="{FF2B5EF4-FFF2-40B4-BE49-F238E27FC236}">
                    <a16:creationId xmlns:a16="http://schemas.microsoft.com/office/drawing/2014/main" id="{461D14E1-1A8C-9AC3-AB4B-B13EC1ACD19D}"/>
                  </a:ext>
                </a:extLst>
              </p:cNvPr>
              <p:cNvSpPr/>
              <p:nvPr/>
            </p:nvSpPr>
            <p:spPr>
              <a:xfrm>
                <a:off x="0" y="0"/>
                <a:ext cx="3494659" cy="3588893"/>
              </a:xfrm>
              <a:custGeom>
                <a:avLst/>
                <a:gdLst/>
                <a:ahLst/>
                <a:cxnLst/>
                <a:rect l="l" t="t" r="r" b="b"/>
                <a:pathLst>
                  <a:path w="3494659" h="3588893">
                    <a:moveTo>
                      <a:pt x="0" y="3576193"/>
                    </a:moveTo>
                    <a:cubicBezTo>
                      <a:pt x="0" y="1601470"/>
                      <a:pt x="1558671" y="0"/>
                      <a:pt x="3481959" y="0"/>
                    </a:cubicBezTo>
                    <a:cubicBezTo>
                      <a:pt x="3488944" y="0"/>
                      <a:pt x="3494659" y="5715"/>
                      <a:pt x="3494659" y="12700"/>
                    </a:cubicBezTo>
                    <a:lnTo>
                      <a:pt x="3494659" y="3576193"/>
                    </a:lnTo>
                    <a:cubicBezTo>
                      <a:pt x="3494659" y="3583178"/>
                      <a:pt x="3488944" y="3588893"/>
                      <a:pt x="3481959" y="3588893"/>
                    </a:cubicBezTo>
                    <a:lnTo>
                      <a:pt x="12700" y="3588893"/>
                    </a:lnTo>
                    <a:cubicBezTo>
                      <a:pt x="5715" y="3588893"/>
                      <a:pt x="0" y="3583178"/>
                      <a:pt x="0" y="3576193"/>
                    </a:cubicBezTo>
                    <a:moveTo>
                      <a:pt x="25400" y="3576193"/>
                    </a:moveTo>
                    <a:lnTo>
                      <a:pt x="12700" y="3576193"/>
                    </a:lnTo>
                    <a:lnTo>
                      <a:pt x="12700" y="3563493"/>
                    </a:lnTo>
                    <a:lnTo>
                      <a:pt x="3481959" y="3563493"/>
                    </a:lnTo>
                    <a:lnTo>
                      <a:pt x="3481959" y="3576193"/>
                    </a:lnTo>
                    <a:lnTo>
                      <a:pt x="3469259" y="3576193"/>
                    </a:lnTo>
                    <a:lnTo>
                      <a:pt x="3469259" y="12700"/>
                    </a:lnTo>
                    <a:lnTo>
                      <a:pt x="3481959" y="12700"/>
                    </a:lnTo>
                    <a:lnTo>
                      <a:pt x="3481959" y="25400"/>
                    </a:lnTo>
                    <a:cubicBezTo>
                      <a:pt x="1573276" y="25400"/>
                      <a:pt x="25400" y="1614805"/>
                      <a:pt x="25400" y="3576193"/>
                    </a:cubicBezTo>
                    <a:close/>
                  </a:path>
                </a:pathLst>
              </a:custGeom>
              <a:grpFill/>
            </p:spPr>
          </p:sp>
        </p:grpSp>
        <p:sp>
          <p:nvSpPr>
            <p:cNvPr id="9" name="TextBox 21">
              <a:extLst>
                <a:ext uri="{FF2B5EF4-FFF2-40B4-BE49-F238E27FC236}">
                  <a16:creationId xmlns:a16="http://schemas.microsoft.com/office/drawing/2014/main" id="{2A582188-27D6-50BF-0E5C-143110005271}"/>
                </a:ext>
              </a:extLst>
            </p:cNvPr>
            <p:cNvSpPr txBox="1"/>
            <p:nvPr/>
          </p:nvSpPr>
          <p:spPr>
            <a:xfrm>
              <a:off x="11024747" y="3221857"/>
              <a:ext cx="1306781" cy="1221066"/>
            </a:xfrm>
            <a:prstGeom prst="rect">
              <a:avLst/>
            </a:prstGeom>
          </p:spPr>
          <p:txBody>
            <a:bodyPr lIns="0" tIns="0" rIns="0" bIns="0" rtlCol="0" anchor="t">
              <a:spAutoFit/>
            </a:bodyPr>
            <a:lstStyle/>
            <a:p>
              <a:pPr algn="ctr">
                <a:lnSpc>
                  <a:spcPts val="5184"/>
                </a:lnSpc>
              </a:pPr>
              <a:r>
                <a:rPr lang="en-US" sz="4800" spc="-191" dirty="0">
                  <a:solidFill>
                    <a:srgbClr val="F6F6E9"/>
                  </a:solidFill>
                  <a:latin typeface="Open Sans"/>
                </a:rPr>
                <a:t>Plan</a:t>
              </a:r>
            </a:p>
          </p:txBody>
        </p:sp>
        <p:grpSp>
          <p:nvGrpSpPr>
            <p:cNvPr id="10" name="Group 22">
              <a:extLst>
                <a:ext uri="{FF2B5EF4-FFF2-40B4-BE49-F238E27FC236}">
                  <a16:creationId xmlns:a16="http://schemas.microsoft.com/office/drawing/2014/main" id="{0A176240-5202-7771-6029-82311DAA2706}"/>
                </a:ext>
              </a:extLst>
            </p:cNvPr>
            <p:cNvGrpSpPr/>
            <p:nvPr/>
          </p:nvGrpSpPr>
          <p:grpSpPr>
            <a:xfrm rot="5400000">
              <a:off x="13273823" y="2285698"/>
              <a:ext cx="2478270" cy="2521647"/>
              <a:chOff x="0" y="0"/>
              <a:chExt cx="3513556" cy="3720874"/>
            </a:xfrm>
            <a:solidFill>
              <a:schemeClr val="accent5">
                <a:lumMod val="50000"/>
              </a:schemeClr>
            </a:solidFill>
          </p:grpSpPr>
          <p:sp>
            <p:nvSpPr>
              <p:cNvPr id="26" name="Freeform 23">
                <a:extLst>
                  <a:ext uri="{FF2B5EF4-FFF2-40B4-BE49-F238E27FC236}">
                    <a16:creationId xmlns:a16="http://schemas.microsoft.com/office/drawing/2014/main" id="{E2969A86-A6F2-DF19-66E8-CCA65796FFAC}"/>
                  </a:ext>
                </a:extLst>
              </p:cNvPr>
              <p:cNvSpPr/>
              <p:nvPr/>
            </p:nvSpPr>
            <p:spPr>
              <a:xfrm>
                <a:off x="12700" y="12700"/>
                <a:ext cx="3488182" cy="3695446"/>
              </a:xfrm>
              <a:custGeom>
                <a:avLst/>
                <a:gdLst/>
                <a:ahLst/>
                <a:cxnLst/>
                <a:rect l="l" t="t" r="r" b="b"/>
                <a:pathLst>
                  <a:path w="3488182" h="3695446">
                    <a:moveTo>
                      <a:pt x="0" y="3695446"/>
                    </a:moveTo>
                    <a:cubicBezTo>
                      <a:pt x="0" y="1654556"/>
                      <a:pt x="1561719" y="0"/>
                      <a:pt x="3488182" y="0"/>
                    </a:cubicBezTo>
                    <a:lnTo>
                      <a:pt x="3488182" y="3695446"/>
                    </a:lnTo>
                    <a:close/>
                  </a:path>
                </a:pathLst>
              </a:custGeom>
              <a:grpFill/>
            </p:spPr>
          </p:sp>
          <p:sp>
            <p:nvSpPr>
              <p:cNvPr id="27" name="Freeform 24">
                <a:extLst>
                  <a:ext uri="{FF2B5EF4-FFF2-40B4-BE49-F238E27FC236}">
                    <a16:creationId xmlns:a16="http://schemas.microsoft.com/office/drawing/2014/main" id="{D481F6F1-0E18-D463-B06B-9112F44E6E92}"/>
                  </a:ext>
                </a:extLst>
              </p:cNvPr>
              <p:cNvSpPr/>
              <p:nvPr/>
            </p:nvSpPr>
            <p:spPr>
              <a:xfrm>
                <a:off x="0" y="0"/>
                <a:ext cx="3513582" cy="3720846"/>
              </a:xfrm>
              <a:custGeom>
                <a:avLst/>
                <a:gdLst/>
                <a:ahLst/>
                <a:cxnLst/>
                <a:rect l="l" t="t" r="r" b="b"/>
                <a:pathLst>
                  <a:path w="3513582" h="3720846">
                    <a:moveTo>
                      <a:pt x="0" y="3708146"/>
                    </a:moveTo>
                    <a:cubicBezTo>
                      <a:pt x="0" y="1660906"/>
                      <a:pt x="1566672" y="0"/>
                      <a:pt x="3500882" y="0"/>
                    </a:cubicBezTo>
                    <a:cubicBezTo>
                      <a:pt x="3507867" y="0"/>
                      <a:pt x="3513582" y="5715"/>
                      <a:pt x="3513582" y="12700"/>
                    </a:cubicBezTo>
                    <a:lnTo>
                      <a:pt x="3513582" y="3708146"/>
                    </a:lnTo>
                    <a:cubicBezTo>
                      <a:pt x="3513582" y="3711575"/>
                      <a:pt x="3512185" y="3714750"/>
                      <a:pt x="3509899" y="3717163"/>
                    </a:cubicBezTo>
                    <a:cubicBezTo>
                      <a:pt x="3507613" y="3719576"/>
                      <a:pt x="3504311" y="3720846"/>
                      <a:pt x="3500882" y="3720846"/>
                    </a:cubicBezTo>
                    <a:lnTo>
                      <a:pt x="12700" y="3720846"/>
                    </a:lnTo>
                    <a:cubicBezTo>
                      <a:pt x="5715" y="3720846"/>
                      <a:pt x="0" y="3715131"/>
                      <a:pt x="0" y="3708146"/>
                    </a:cubicBezTo>
                    <a:moveTo>
                      <a:pt x="25400" y="3708146"/>
                    </a:moveTo>
                    <a:lnTo>
                      <a:pt x="12700" y="3708146"/>
                    </a:lnTo>
                    <a:lnTo>
                      <a:pt x="12700" y="3695446"/>
                    </a:lnTo>
                    <a:lnTo>
                      <a:pt x="3500882" y="3695446"/>
                    </a:lnTo>
                    <a:lnTo>
                      <a:pt x="3500882" y="3708146"/>
                    </a:lnTo>
                    <a:lnTo>
                      <a:pt x="3488182" y="3708146"/>
                    </a:lnTo>
                    <a:lnTo>
                      <a:pt x="3488182" y="12700"/>
                    </a:lnTo>
                    <a:lnTo>
                      <a:pt x="3500882" y="12700"/>
                    </a:lnTo>
                    <a:lnTo>
                      <a:pt x="3500882" y="25400"/>
                    </a:lnTo>
                    <a:cubicBezTo>
                      <a:pt x="1582039" y="25400"/>
                      <a:pt x="25400" y="1673479"/>
                      <a:pt x="25400" y="3708146"/>
                    </a:cubicBezTo>
                    <a:close/>
                  </a:path>
                </a:pathLst>
              </a:custGeom>
              <a:grpFill/>
            </p:spPr>
          </p:sp>
        </p:grpSp>
        <p:sp>
          <p:nvSpPr>
            <p:cNvPr id="11" name="TextBox 25">
              <a:extLst>
                <a:ext uri="{FF2B5EF4-FFF2-40B4-BE49-F238E27FC236}">
                  <a16:creationId xmlns:a16="http://schemas.microsoft.com/office/drawing/2014/main" id="{F6DF8CD4-D4FE-3EC0-CE89-DC74DD36C725}"/>
                </a:ext>
              </a:extLst>
            </p:cNvPr>
            <p:cNvSpPr txBox="1"/>
            <p:nvPr/>
          </p:nvSpPr>
          <p:spPr>
            <a:xfrm>
              <a:off x="13366828" y="3239458"/>
              <a:ext cx="1418433" cy="1185865"/>
            </a:xfrm>
            <a:prstGeom prst="rect">
              <a:avLst/>
            </a:prstGeom>
          </p:spPr>
          <p:txBody>
            <a:bodyPr lIns="0" tIns="0" rIns="0" bIns="0" rtlCol="0" anchor="t">
              <a:spAutoFit/>
            </a:bodyPr>
            <a:lstStyle/>
            <a:p>
              <a:pPr algn="ctr">
                <a:lnSpc>
                  <a:spcPts val="5184"/>
                </a:lnSpc>
              </a:pPr>
              <a:r>
                <a:rPr lang="en-US" sz="4800" spc="-191" dirty="0">
                  <a:solidFill>
                    <a:srgbClr val="F6F6E9"/>
                  </a:solidFill>
                  <a:latin typeface="Open Sans"/>
                </a:rPr>
                <a:t>Do</a:t>
              </a:r>
            </a:p>
          </p:txBody>
        </p:sp>
        <p:grpSp>
          <p:nvGrpSpPr>
            <p:cNvPr id="12" name="Group 26">
              <a:extLst>
                <a:ext uri="{FF2B5EF4-FFF2-40B4-BE49-F238E27FC236}">
                  <a16:creationId xmlns:a16="http://schemas.microsoft.com/office/drawing/2014/main" id="{0B10DF57-62E1-9D38-0483-9D53178F4B2B}"/>
                </a:ext>
              </a:extLst>
            </p:cNvPr>
            <p:cNvGrpSpPr/>
            <p:nvPr/>
          </p:nvGrpSpPr>
          <p:grpSpPr>
            <a:xfrm rot="10800000">
              <a:off x="13255692" y="5094939"/>
              <a:ext cx="2518089" cy="2478283"/>
              <a:chOff x="0" y="0"/>
              <a:chExt cx="3984706" cy="3475878"/>
            </a:xfrm>
            <a:solidFill>
              <a:schemeClr val="accent5">
                <a:lumMod val="50000"/>
              </a:schemeClr>
            </a:solidFill>
          </p:grpSpPr>
          <p:sp>
            <p:nvSpPr>
              <p:cNvPr id="24" name="Freeform 27">
                <a:extLst>
                  <a:ext uri="{FF2B5EF4-FFF2-40B4-BE49-F238E27FC236}">
                    <a16:creationId xmlns:a16="http://schemas.microsoft.com/office/drawing/2014/main" id="{2073BE89-6346-644E-B2F4-77C89035D4B3}"/>
                  </a:ext>
                </a:extLst>
              </p:cNvPr>
              <p:cNvSpPr/>
              <p:nvPr/>
            </p:nvSpPr>
            <p:spPr>
              <a:xfrm>
                <a:off x="12700" y="12700"/>
                <a:ext cx="3959352" cy="3450463"/>
              </a:xfrm>
              <a:custGeom>
                <a:avLst/>
                <a:gdLst/>
                <a:ahLst/>
                <a:cxnLst/>
                <a:rect l="l" t="t" r="r" b="b"/>
                <a:pathLst>
                  <a:path w="3959352" h="3450463">
                    <a:moveTo>
                      <a:pt x="0" y="3450463"/>
                    </a:moveTo>
                    <a:cubicBezTo>
                      <a:pt x="0" y="1544828"/>
                      <a:pt x="1772666" y="0"/>
                      <a:pt x="3959352" y="0"/>
                    </a:cubicBezTo>
                    <a:lnTo>
                      <a:pt x="3959352" y="3450463"/>
                    </a:lnTo>
                    <a:close/>
                  </a:path>
                </a:pathLst>
              </a:custGeom>
              <a:grpFill/>
            </p:spPr>
          </p:sp>
          <p:sp>
            <p:nvSpPr>
              <p:cNvPr id="25" name="Freeform 28">
                <a:extLst>
                  <a:ext uri="{FF2B5EF4-FFF2-40B4-BE49-F238E27FC236}">
                    <a16:creationId xmlns:a16="http://schemas.microsoft.com/office/drawing/2014/main" id="{D13BBB02-D1BE-0878-2C7E-D74C139C2C20}"/>
                  </a:ext>
                </a:extLst>
              </p:cNvPr>
              <p:cNvSpPr/>
              <p:nvPr/>
            </p:nvSpPr>
            <p:spPr>
              <a:xfrm>
                <a:off x="0" y="0"/>
                <a:ext cx="3984752" cy="3475863"/>
              </a:xfrm>
              <a:custGeom>
                <a:avLst/>
                <a:gdLst/>
                <a:ahLst/>
                <a:cxnLst/>
                <a:rect l="l" t="t" r="r" b="b"/>
                <a:pathLst>
                  <a:path w="3984752" h="3475863">
                    <a:moveTo>
                      <a:pt x="0" y="3463163"/>
                    </a:moveTo>
                    <a:cubicBezTo>
                      <a:pt x="0" y="1548892"/>
                      <a:pt x="1780032" y="0"/>
                      <a:pt x="3972052" y="0"/>
                    </a:cubicBezTo>
                    <a:cubicBezTo>
                      <a:pt x="3979037" y="0"/>
                      <a:pt x="3984752" y="5715"/>
                      <a:pt x="3984752" y="12700"/>
                    </a:cubicBezTo>
                    <a:lnTo>
                      <a:pt x="3984752" y="3463163"/>
                    </a:lnTo>
                    <a:cubicBezTo>
                      <a:pt x="3984752" y="3466592"/>
                      <a:pt x="3983355" y="3469767"/>
                      <a:pt x="3981069" y="3472180"/>
                    </a:cubicBezTo>
                    <a:cubicBezTo>
                      <a:pt x="3978783" y="3474593"/>
                      <a:pt x="3975481" y="3475863"/>
                      <a:pt x="3972052" y="3475863"/>
                    </a:cubicBezTo>
                    <a:lnTo>
                      <a:pt x="12700" y="3475863"/>
                    </a:lnTo>
                    <a:cubicBezTo>
                      <a:pt x="5715" y="3475863"/>
                      <a:pt x="0" y="3470148"/>
                      <a:pt x="0" y="3463163"/>
                    </a:cubicBezTo>
                    <a:moveTo>
                      <a:pt x="25400" y="3463163"/>
                    </a:moveTo>
                    <a:lnTo>
                      <a:pt x="12700" y="3463163"/>
                    </a:lnTo>
                    <a:lnTo>
                      <a:pt x="12700" y="3450463"/>
                    </a:lnTo>
                    <a:lnTo>
                      <a:pt x="3972052" y="3450463"/>
                    </a:lnTo>
                    <a:lnTo>
                      <a:pt x="3972052" y="3463163"/>
                    </a:lnTo>
                    <a:lnTo>
                      <a:pt x="3959352" y="3463163"/>
                    </a:lnTo>
                    <a:lnTo>
                      <a:pt x="3959352" y="12700"/>
                    </a:lnTo>
                    <a:lnTo>
                      <a:pt x="3972052" y="12700"/>
                    </a:lnTo>
                    <a:lnTo>
                      <a:pt x="3972052" y="25400"/>
                    </a:lnTo>
                    <a:cubicBezTo>
                      <a:pt x="1790700" y="25400"/>
                      <a:pt x="25400" y="1566164"/>
                      <a:pt x="25400" y="3463163"/>
                    </a:cubicBezTo>
                    <a:close/>
                  </a:path>
                </a:pathLst>
              </a:custGeom>
              <a:grpFill/>
            </p:spPr>
          </p:sp>
        </p:grpSp>
        <p:sp>
          <p:nvSpPr>
            <p:cNvPr id="13" name="TextBox 29">
              <a:extLst>
                <a:ext uri="{FF2B5EF4-FFF2-40B4-BE49-F238E27FC236}">
                  <a16:creationId xmlns:a16="http://schemas.microsoft.com/office/drawing/2014/main" id="{30FA1A0B-5466-5314-5DB7-F6D7A1AA1982}"/>
                </a:ext>
              </a:extLst>
            </p:cNvPr>
            <p:cNvSpPr txBox="1"/>
            <p:nvPr/>
          </p:nvSpPr>
          <p:spPr>
            <a:xfrm>
              <a:off x="13542677" y="5720241"/>
              <a:ext cx="1548685" cy="1168275"/>
            </a:xfrm>
            <a:prstGeom prst="rect">
              <a:avLst/>
            </a:prstGeom>
          </p:spPr>
          <p:txBody>
            <a:bodyPr lIns="0" tIns="0" rIns="0" bIns="0" rtlCol="0" anchor="t">
              <a:spAutoFit/>
            </a:bodyPr>
            <a:lstStyle/>
            <a:p>
              <a:pPr algn="ctr">
                <a:lnSpc>
                  <a:spcPts val="5184"/>
                </a:lnSpc>
              </a:pPr>
              <a:r>
                <a:rPr lang="en-US" sz="4800" spc="-191" dirty="0">
                  <a:solidFill>
                    <a:srgbClr val="F6F6E9"/>
                  </a:solidFill>
                  <a:latin typeface="Open Sans"/>
                </a:rPr>
                <a:t>Study</a:t>
              </a:r>
            </a:p>
          </p:txBody>
        </p:sp>
        <p:grpSp>
          <p:nvGrpSpPr>
            <p:cNvPr id="14" name="Group 30">
              <a:extLst>
                <a:ext uri="{FF2B5EF4-FFF2-40B4-BE49-F238E27FC236}">
                  <a16:creationId xmlns:a16="http://schemas.microsoft.com/office/drawing/2014/main" id="{58FE1872-D5B8-8F64-745C-C9440828AF25}"/>
                </a:ext>
              </a:extLst>
            </p:cNvPr>
            <p:cNvGrpSpPr/>
            <p:nvPr/>
          </p:nvGrpSpPr>
          <p:grpSpPr>
            <a:xfrm rot="16200000">
              <a:off x="10403336" y="5188711"/>
              <a:ext cx="2478272" cy="2431048"/>
              <a:chOff x="0" y="0"/>
              <a:chExt cx="3739712" cy="3758550"/>
            </a:xfrm>
            <a:solidFill>
              <a:schemeClr val="accent5">
                <a:lumMod val="50000"/>
              </a:schemeClr>
            </a:solidFill>
          </p:grpSpPr>
          <p:sp>
            <p:nvSpPr>
              <p:cNvPr id="22" name="Freeform 31">
                <a:extLst>
                  <a:ext uri="{FF2B5EF4-FFF2-40B4-BE49-F238E27FC236}">
                    <a16:creationId xmlns:a16="http://schemas.microsoft.com/office/drawing/2014/main" id="{5961E759-895C-CAD5-5300-3B64E5B37DE4}"/>
                  </a:ext>
                </a:extLst>
              </p:cNvPr>
              <p:cNvSpPr/>
              <p:nvPr/>
            </p:nvSpPr>
            <p:spPr>
              <a:xfrm>
                <a:off x="12700" y="12700"/>
                <a:ext cx="3714369" cy="3733165"/>
              </a:xfrm>
              <a:custGeom>
                <a:avLst/>
                <a:gdLst/>
                <a:ahLst/>
                <a:cxnLst/>
                <a:rect l="l" t="t" r="r" b="b"/>
                <a:pathLst>
                  <a:path w="3714369" h="3733165">
                    <a:moveTo>
                      <a:pt x="0" y="3733165"/>
                    </a:moveTo>
                    <a:cubicBezTo>
                      <a:pt x="0" y="1671447"/>
                      <a:pt x="1662938" y="0"/>
                      <a:pt x="3714369" y="0"/>
                    </a:cubicBezTo>
                    <a:lnTo>
                      <a:pt x="3714369" y="3733165"/>
                    </a:lnTo>
                    <a:close/>
                  </a:path>
                </a:pathLst>
              </a:custGeom>
              <a:grpFill/>
            </p:spPr>
          </p:sp>
          <p:sp>
            <p:nvSpPr>
              <p:cNvPr id="23" name="Freeform 32">
                <a:extLst>
                  <a:ext uri="{FF2B5EF4-FFF2-40B4-BE49-F238E27FC236}">
                    <a16:creationId xmlns:a16="http://schemas.microsoft.com/office/drawing/2014/main" id="{9B3ABCDA-5D4D-ED40-7C58-B1EADC601D5B}"/>
                  </a:ext>
                </a:extLst>
              </p:cNvPr>
              <p:cNvSpPr/>
              <p:nvPr/>
            </p:nvSpPr>
            <p:spPr>
              <a:xfrm>
                <a:off x="0" y="0"/>
                <a:ext cx="3739769" cy="3758565"/>
              </a:xfrm>
              <a:custGeom>
                <a:avLst/>
                <a:gdLst/>
                <a:ahLst/>
                <a:cxnLst/>
                <a:rect l="l" t="t" r="r" b="b"/>
                <a:pathLst>
                  <a:path w="3739769" h="3758565">
                    <a:moveTo>
                      <a:pt x="0" y="3745865"/>
                    </a:moveTo>
                    <a:cubicBezTo>
                      <a:pt x="0" y="1677162"/>
                      <a:pt x="1668526" y="0"/>
                      <a:pt x="3727069" y="0"/>
                    </a:cubicBezTo>
                    <a:cubicBezTo>
                      <a:pt x="3734054" y="0"/>
                      <a:pt x="3739769" y="5715"/>
                      <a:pt x="3739769" y="12700"/>
                    </a:cubicBezTo>
                    <a:lnTo>
                      <a:pt x="3739769" y="3745865"/>
                    </a:lnTo>
                    <a:cubicBezTo>
                      <a:pt x="3739769" y="3752850"/>
                      <a:pt x="3734054" y="3758565"/>
                      <a:pt x="3727069" y="3758565"/>
                    </a:cubicBezTo>
                    <a:lnTo>
                      <a:pt x="12700" y="3758565"/>
                    </a:lnTo>
                    <a:cubicBezTo>
                      <a:pt x="5715" y="3758565"/>
                      <a:pt x="0" y="3752850"/>
                      <a:pt x="0" y="3745865"/>
                    </a:cubicBezTo>
                    <a:moveTo>
                      <a:pt x="25400" y="3745865"/>
                    </a:moveTo>
                    <a:lnTo>
                      <a:pt x="12700" y="3745865"/>
                    </a:lnTo>
                    <a:lnTo>
                      <a:pt x="12700" y="3733165"/>
                    </a:lnTo>
                    <a:lnTo>
                      <a:pt x="3727069" y="3733165"/>
                    </a:lnTo>
                    <a:lnTo>
                      <a:pt x="3727069" y="3745865"/>
                    </a:lnTo>
                    <a:lnTo>
                      <a:pt x="3714369" y="3745865"/>
                    </a:lnTo>
                    <a:lnTo>
                      <a:pt x="3714369" y="12700"/>
                    </a:lnTo>
                    <a:lnTo>
                      <a:pt x="3727069" y="12700"/>
                    </a:lnTo>
                    <a:lnTo>
                      <a:pt x="3727069" y="25400"/>
                    </a:lnTo>
                    <a:cubicBezTo>
                      <a:pt x="1682750" y="25400"/>
                      <a:pt x="25400" y="1691005"/>
                      <a:pt x="25400" y="3745865"/>
                    </a:cubicBezTo>
                    <a:close/>
                  </a:path>
                </a:pathLst>
              </a:custGeom>
              <a:grpFill/>
            </p:spPr>
          </p:sp>
        </p:grpSp>
        <p:grpSp>
          <p:nvGrpSpPr>
            <p:cNvPr id="16" name="Group 34">
              <a:extLst>
                <a:ext uri="{FF2B5EF4-FFF2-40B4-BE49-F238E27FC236}">
                  <a16:creationId xmlns:a16="http://schemas.microsoft.com/office/drawing/2014/main" id="{1BC14CEB-149B-EA59-9C24-B28EFB6B5A27}"/>
                </a:ext>
              </a:extLst>
            </p:cNvPr>
            <p:cNvGrpSpPr/>
            <p:nvPr/>
          </p:nvGrpSpPr>
          <p:grpSpPr>
            <a:xfrm>
              <a:off x="12025955" y="3856301"/>
              <a:ext cx="2013652" cy="1706346"/>
              <a:chOff x="0" y="0"/>
              <a:chExt cx="2286780" cy="2176548"/>
            </a:xfrm>
          </p:grpSpPr>
          <p:sp>
            <p:nvSpPr>
              <p:cNvPr id="20" name="Freeform 35">
                <a:extLst>
                  <a:ext uri="{FF2B5EF4-FFF2-40B4-BE49-F238E27FC236}">
                    <a16:creationId xmlns:a16="http://schemas.microsoft.com/office/drawing/2014/main" id="{142FE145-10B1-182A-6E62-56DCC50272E9}"/>
                  </a:ext>
                </a:extLst>
              </p:cNvPr>
              <p:cNvSpPr/>
              <p:nvPr/>
            </p:nvSpPr>
            <p:spPr>
              <a:xfrm>
                <a:off x="147193" y="88011"/>
                <a:ext cx="2073783" cy="1000252"/>
              </a:xfrm>
              <a:custGeom>
                <a:avLst/>
                <a:gdLst/>
                <a:ahLst/>
                <a:cxnLst/>
                <a:rect l="l" t="t" r="r" b="b"/>
                <a:pathLst>
                  <a:path w="2073783" h="1000252">
                    <a:moveTo>
                      <a:pt x="0" y="1000252"/>
                    </a:moveTo>
                    <a:cubicBezTo>
                      <a:pt x="0" y="534924"/>
                      <a:pt x="359918" y="139446"/>
                      <a:pt x="846963" y="69723"/>
                    </a:cubicBezTo>
                    <a:cubicBezTo>
                      <a:pt x="1334008" y="0"/>
                      <a:pt x="1801749" y="276987"/>
                      <a:pt x="1947672" y="721360"/>
                    </a:cubicBezTo>
                    <a:lnTo>
                      <a:pt x="2073783" y="721360"/>
                    </a:lnTo>
                    <a:lnTo>
                      <a:pt x="1857883" y="1000252"/>
                    </a:lnTo>
                    <a:lnTo>
                      <a:pt x="1535684" y="721360"/>
                    </a:lnTo>
                    <a:lnTo>
                      <a:pt x="1657858" y="721360"/>
                    </a:lnTo>
                    <a:cubicBezTo>
                      <a:pt x="1515872" y="433578"/>
                      <a:pt x="1176147" y="276225"/>
                      <a:pt x="841883" y="343281"/>
                    </a:cubicBezTo>
                    <a:cubicBezTo>
                      <a:pt x="507619" y="410337"/>
                      <a:pt x="269113" y="683895"/>
                      <a:pt x="269113" y="1000252"/>
                    </a:cubicBezTo>
                    <a:close/>
                  </a:path>
                </a:pathLst>
              </a:custGeom>
              <a:solidFill>
                <a:srgbClr val="457D58"/>
              </a:solidFill>
            </p:spPr>
          </p:sp>
          <p:sp>
            <p:nvSpPr>
              <p:cNvPr id="21" name="Freeform 36">
                <a:extLst>
                  <a:ext uri="{FF2B5EF4-FFF2-40B4-BE49-F238E27FC236}">
                    <a16:creationId xmlns:a16="http://schemas.microsoft.com/office/drawing/2014/main" id="{3EC50518-9DFB-994D-2D6E-FF09E71DDA25}"/>
                  </a:ext>
                </a:extLst>
              </p:cNvPr>
              <p:cNvSpPr/>
              <p:nvPr/>
            </p:nvSpPr>
            <p:spPr>
              <a:xfrm>
                <a:off x="134493" y="74549"/>
                <a:ext cx="2099945" cy="1026541"/>
              </a:xfrm>
              <a:custGeom>
                <a:avLst/>
                <a:gdLst/>
                <a:ahLst/>
                <a:cxnLst/>
                <a:rect l="l" t="t" r="r" b="b"/>
                <a:pathLst>
                  <a:path w="2099945" h="1026541">
                    <a:moveTo>
                      <a:pt x="0" y="1013714"/>
                    </a:moveTo>
                    <a:cubicBezTo>
                      <a:pt x="0" y="541528"/>
                      <a:pt x="365125" y="141224"/>
                      <a:pt x="857758" y="70612"/>
                    </a:cubicBezTo>
                    <a:cubicBezTo>
                      <a:pt x="1350391" y="0"/>
                      <a:pt x="1824355" y="280162"/>
                      <a:pt x="1972310" y="730885"/>
                    </a:cubicBezTo>
                    <a:lnTo>
                      <a:pt x="1960245" y="734822"/>
                    </a:lnTo>
                    <a:lnTo>
                      <a:pt x="1960245" y="722122"/>
                    </a:lnTo>
                    <a:lnTo>
                      <a:pt x="2086356" y="722122"/>
                    </a:lnTo>
                    <a:cubicBezTo>
                      <a:pt x="2091182" y="722122"/>
                      <a:pt x="2095627" y="724916"/>
                      <a:pt x="2097786" y="729234"/>
                    </a:cubicBezTo>
                    <a:cubicBezTo>
                      <a:pt x="2099945" y="733552"/>
                      <a:pt x="2099437" y="738759"/>
                      <a:pt x="2096389" y="742569"/>
                    </a:cubicBezTo>
                    <a:lnTo>
                      <a:pt x="1880489" y="1021461"/>
                    </a:lnTo>
                    <a:cubicBezTo>
                      <a:pt x="1878330" y="1024255"/>
                      <a:pt x="1875155" y="1026033"/>
                      <a:pt x="1871726" y="1026287"/>
                    </a:cubicBezTo>
                    <a:cubicBezTo>
                      <a:pt x="1868297" y="1026541"/>
                      <a:pt x="1864741" y="1025525"/>
                      <a:pt x="1862201" y="1023239"/>
                    </a:cubicBezTo>
                    <a:lnTo>
                      <a:pt x="1540129" y="744474"/>
                    </a:lnTo>
                    <a:cubicBezTo>
                      <a:pt x="1536065" y="741045"/>
                      <a:pt x="1534668" y="735457"/>
                      <a:pt x="1536573" y="730377"/>
                    </a:cubicBezTo>
                    <a:cubicBezTo>
                      <a:pt x="1538478" y="725297"/>
                      <a:pt x="1543177" y="722122"/>
                      <a:pt x="1548511" y="722122"/>
                    </a:cubicBezTo>
                    <a:lnTo>
                      <a:pt x="1670685" y="722122"/>
                    </a:lnTo>
                    <a:lnTo>
                      <a:pt x="1670685" y="734822"/>
                    </a:lnTo>
                    <a:lnTo>
                      <a:pt x="1659255" y="740410"/>
                    </a:lnTo>
                    <a:cubicBezTo>
                      <a:pt x="1520063" y="458216"/>
                      <a:pt x="1186434" y="303022"/>
                      <a:pt x="857250" y="369189"/>
                    </a:cubicBezTo>
                    <a:cubicBezTo>
                      <a:pt x="528066" y="435356"/>
                      <a:pt x="294640" y="704088"/>
                      <a:pt x="294640" y="1013714"/>
                    </a:cubicBezTo>
                    <a:cubicBezTo>
                      <a:pt x="294640" y="1017143"/>
                      <a:pt x="293243" y="1020318"/>
                      <a:pt x="290957" y="1022731"/>
                    </a:cubicBezTo>
                    <a:cubicBezTo>
                      <a:pt x="288671" y="1025144"/>
                      <a:pt x="285369" y="1026414"/>
                      <a:pt x="281940" y="1026414"/>
                    </a:cubicBezTo>
                    <a:lnTo>
                      <a:pt x="12700" y="1026414"/>
                    </a:lnTo>
                    <a:cubicBezTo>
                      <a:pt x="5715" y="1026414"/>
                      <a:pt x="0" y="1020699"/>
                      <a:pt x="0" y="1013714"/>
                    </a:cubicBezTo>
                    <a:moveTo>
                      <a:pt x="25400" y="1013714"/>
                    </a:moveTo>
                    <a:lnTo>
                      <a:pt x="12700" y="1013714"/>
                    </a:lnTo>
                    <a:lnTo>
                      <a:pt x="12700" y="1001014"/>
                    </a:lnTo>
                    <a:lnTo>
                      <a:pt x="281813" y="1001014"/>
                    </a:lnTo>
                    <a:lnTo>
                      <a:pt x="281813" y="1013714"/>
                    </a:lnTo>
                    <a:lnTo>
                      <a:pt x="269113" y="1013714"/>
                    </a:lnTo>
                    <a:cubicBezTo>
                      <a:pt x="269113" y="690753"/>
                      <a:pt x="512572" y="412496"/>
                      <a:pt x="852170" y="344297"/>
                    </a:cubicBezTo>
                    <a:lnTo>
                      <a:pt x="854710" y="356743"/>
                    </a:lnTo>
                    <a:lnTo>
                      <a:pt x="852170" y="344297"/>
                    </a:lnTo>
                    <a:cubicBezTo>
                      <a:pt x="1191641" y="276098"/>
                      <a:pt x="1537335" y="435864"/>
                      <a:pt x="1681988" y="729234"/>
                    </a:cubicBezTo>
                    <a:cubicBezTo>
                      <a:pt x="1683893" y="733171"/>
                      <a:pt x="1683639" y="737870"/>
                      <a:pt x="1681353" y="741553"/>
                    </a:cubicBezTo>
                    <a:cubicBezTo>
                      <a:pt x="1679067" y="745236"/>
                      <a:pt x="1675003" y="747522"/>
                      <a:pt x="1670558" y="747522"/>
                    </a:cubicBezTo>
                    <a:lnTo>
                      <a:pt x="1548384" y="747522"/>
                    </a:lnTo>
                    <a:lnTo>
                      <a:pt x="1548384" y="734822"/>
                    </a:lnTo>
                    <a:lnTo>
                      <a:pt x="1556639" y="725170"/>
                    </a:lnTo>
                    <a:lnTo>
                      <a:pt x="1878838" y="1004062"/>
                    </a:lnTo>
                    <a:lnTo>
                      <a:pt x="1870583" y="1013714"/>
                    </a:lnTo>
                    <a:lnTo>
                      <a:pt x="1860550" y="1005967"/>
                    </a:lnTo>
                    <a:lnTo>
                      <a:pt x="2076450" y="727075"/>
                    </a:lnTo>
                    <a:lnTo>
                      <a:pt x="2086483" y="734822"/>
                    </a:lnTo>
                    <a:lnTo>
                      <a:pt x="2086483" y="747522"/>
                    </a:lnTo>
                    <a:lnTo>
                      <a:pt x="1960372" y="747522"/>
                    </a:lnTo>
                    <a:cubicBezTo>
                      <a:pt x="1954911" y="747522"/>
                      <a:pt x="1949958" y="743966"/>
                      <a:pt x="1948307" y="738759"/>
                    </a:cubicBezTo>
                    <a:cubicBezTo>
                      <a:pt x="1804416" y="300609"/>
                      <a:pt x="1342771" y="26797"/>
                      <a:pt x="861441" y="95758"/>
                    </a:cubicBezTo>
                    <a:lnTo>
                      <a:pt x="859663" y="83185"/>
                    </a:lnTo>
                    <a:lnTo>
                      <a:pt x="861441" y="95758"/>
                    </a:lnTo>
                    <a:cubicBezTo>
                      <a:pt x="380238" y="164719"/>
                      <a:pt x="25400" y="555244"/>
                      <a:pt x="25400" y="1013714"/>
                    </a:cubicBezTo>
                    <a:close/>
                  </a:path>
                </a:pathLst>
              </a:custGeom>
              <a:solidFill>
                <a:srgbClr val="CBDDD1"/>
              </a:solidFill>
            </p:spPr>
          </p:sp>
        </p:grpSp>
        <p:grpSp>
          <p:nvGrpSpPr>
            <p:cNvPr id="17" name="Group 37">
              <a:extLst>
                <a:ext uri="{FF2B5EF4-FFF2-40B4-BE49-F238E27FC236}">
                  <a16:creationId xmlns:a16="http://schemas.microsoft.com/office/drawing/2014/main" id="{ED658D03-AE99-0A35-FB41-C2D9009C495E}"/>
                </a:ext>
              </a:extLst>
            </p:cNvPr>
            <p:cNvGrpSpPr/>
            <p:nvPr/>
          </p:nvGrpSpPr>
          <p:grpSpPr>
            <a:xfrm rot="10800000">
              <a:off x="12092737" y="4282703"/>
              <a:ext cx="2022380" cy="1654480"/>
              <a:chOff x="0" y="0"/>
              <a:chExt cx="2286780" cy="1988090"/>
            </a:xfrm>
          </p:grpSpPr>
          <p:sp>
            <p:nvSpPr>
              <p:cNvPr id="18" name="Freeform 38">
                <a:extLst>
                  <a:ext uri="{FF2B5EF4-FFF2-40B4-BE49-F238E27FC236}">
                    <a16:creationId xmlns:a16="http://schemas.microsoft.com/office/drawing/2014/main" id="{80B6C581-D0EB-D037-EF2A-6D3EDD46887F}"/>
                  </a:ext>
                </a:extLst>
              </p:cNvPr>
              <p:cNvSpPr/>
              <p:nvPr/>
            </p:nvSpPr>
            <p:spPr>
              <a:xfrm>
                <a:off x="135636" y="77597"/>
                <a:ext cx="2071116" cy="916432"/>
              </a:xfrm>
              <a:custGeom>
                <a:avLst/>
                <a:gdLst/>
                <a:ahLst/>
                <a:cxnLst/>
                <a:rect l="l" t="t" r="r" b="b"/>
                <a:pathLst>
                  <a:path w="2071116" h="916432">
                    <a:moveTo>
                      <a:pt x="0" y="916432"/>
                    </a:moveTo>
                    <a:cubicBezTo>
                      <a:pt x="0" y="497332"/>
                      <a:pt x="355092" y="139446"/>
                      <a:pt x="840232" y="69723"/>
                    </a:cubicBezTo>
                    <a:cubicBezTo>
                      <a:pt x="1325372" y="0"/>
                      <a:pt x="1798447" y="238887"/>
                      <a:pt x="1959864" y="634746"/>
                    </a:cubicBezTo>
                    <a:lnTo>
                      <a:pt x="2071116" y="634746"/>
                    </a:lnTo>
                    <a:lnTo>
                      <a:pt x="1892681" y="916432"/>
                    </a:lnTo>
                    <a:lnTo>
                      <a:pt x="1579626" y="634746"/>
                    </a:lnTo>
                    <a:lnTo>
                      <a:pt x="1684782" y="634746"/>
                    </a:lnTo>
                    <a:cubicBezTo>
                      <a:pt x="1523238" y="383413"/>
                      <a:pt x="1169289" y="253619"/>
                      <a:pt x="827659" y="320421"/>
                    </a:cubicBezTo>
                    <a:cubicBezTo>
                      <a:pt x="486029" y="387223"/>
                      <a:pt x="245745" y="633476"/>
                      <a:pt x="245745" y="916432"/>
                    </a:cubicBezTo>
                    <a:close/>
                  </a:path>
                </a:pathLst>
              </a:custGeom>
              <a:solidFill>
                <a:srgbClr val="457D58"/>
              </a:solidFill>
            </p:spPr>
          </p:sp>
          <p:sp>
            <p:nvSpPr>
              <p:cNvPr id="19" name="Freeform 39">
                <a:extLst>
                  <a:ext uri="{FF2B5EF4-FFF2-40B4-BE49-F238E27FC236}">
                    <a16:creationId xmlns:a16="http://schemas.microsoft.com/office/drawing/2014/main" id="{E221E2F7-7615-2A40-9629-265BA79E0B22}"/>
                  </a:ext>
                </a:extLst>
              </p:cNvPr>
              <p:cNvSpPr/>
              <p:nvPr/>
            </p:nvSpPr>
            <p:spPr>
              <a:xfrm>
                <a:off x="122936" y="64389"/>
                <a:ext cx="2097151" cy="942848"/>
              </a:xfrm>
              <a:custGeom>
                <a:avLst/>
                <a:gdLst/>
                <a:ahLst/>
                <a:cxnLst/>
                <a:rect l="l" t="t" r="r" b="b"/>
                <a:pathLst>
                  <a:path w="2097151" h="942848">
                    <a:moveTo>
                      <a:pt x="0" y="929640"/>
                    </a:moveTo>
                    <a:cubicBezTo>
                      <a:pt x="0" y="502793"/>
                      <a:pt x="361315" y="140716"/>
                      <a:pt x="851027" y="70358"/>
                    </a:cubicBezTo>
                    <a:cubicBezTo>
                      <a:pt x="1340739" y="0"/>
                      <a:pt x="1820291" y="240792"/>
                      <a:pt x="1984248" y="643255"/>
                    </a:cubicBezTo>
                    <a:lnTo>
                      <a:pt x="1972437" y="648081"/>
                    </a:lnTo>
                    <a:lnTo>
                      <a:pt x="1972437" y="635381"/>
                    </a:lnTo>
                    <a:lnTo>
                      <a:pt x="2083689" y="635381"/>
                    </a:lnTo>
                    <a:cubicBezTo>
                      <a:pt x="2088261" y="635381"/>
                      <a:pt x="2092579" y="637921"/>
                      <a:pt x="2094865" y="641985"/>
                    </a:cubicBezTo>
                    <a:cubicBezTo>
                      <a:pt x="2097151" y="646049"/>
                      <a:pt x="2096897" y="651002"/>
                      <a:pt x="2094484" y="654939"/>
                    </a:cubicBezTo>
                    <a:lnTo>
                      <a:pt x="1916176" y="936498"/>
                    </a:lnTo>
                    <a:cubicBezTo>
                      <a:pt x="1914144" y="939673"/>
                      <a:pt x="1910842" y="941832"/>
                      <a:pt x="1907159" y="942340"/>
                    </a:cubicBezTo>
                    <a:cubicBezTo>
                      <a:pt x="1903476" y="942848"/>
                      <a:pt x="1899666" y="941705"/>
                      <a:pt x="1896872" y="939165"/>
                    </a:cubicBezTo>
                    <a:lnTo>
                      <a:pt x="1583817" y="657479"/>
                    </a:lnTo>
                    <a:cubicBezTo>
                      <a:pt x="1579880" y="653923"/>
                      <a:pt x="1578610" y="648462"/>
                      <a:pt x="1580515" y="643509"/>
                    </a:cubicBezTo>
                    <a:cubicBezTo>
                      <a:pt x="1582420" y="638556"/>
                      <a:pt x="1587119" y="635381"/>
                      <a:pt x="1592326" y="635381"/>
                    </a:cubicBezTo>
                    <a:lnTo>
                      <a:pt x="1697482" y="635381"/>
                    </a:lnTo>
                    <a:lnTo>
                      <a:pt x="1697482" y="648081"/>
                    </a:lnTo>
                    <a:lnTo>
                      <a:pt x="1684782" y="648081"/>
                    </a:lnTo>
                    <a:lnTo>
                      <a:pt x="1697482" y="648081"/>
                    </a:lnTo>
                    <a:lnTo>
                      <a:pt x="1686814" y="654939"/>
                    </a:lnTo>
                    <a:cubicBezTo>
                      <a:pt x="1528699" y="408813"/>
                      <a:pt x="1180465" y="280162"/>
                      <a:pt x="842899" y="346202"/>
                    </a:cubicBezTo>
                    <a:cubicBezTo>
                      <a:pt x="505333" y="412242"/>
                      <a:pt x="271145" y="654558"/>
                      <a:pt x="271145" y="929640"/>
                    </a:cubicBezTo>
                    <a:cubicBezTo>
                      <a:pt x="271145" y="936625"/>
                      <a:pt x="265430" y="942340"/>
                      <a:pt x="258445" y="942340"/>
                    </a:cubicBezTo>
                    <a:lnTo>
                      <a:pt x="12700" y="942340"/>
                    </a:lnTo>
                    <a:cubicBezTo>
                      <a:pt x="9271" y="942340"/>
                      <a:pt x="6096" y="940943"/>
                      <a:pt x="3683" y="938657"/>
                    </a:cubicBezTo>
                    <a:cubicBezTo>
                      <a:pt x="1270" y="936371"/>
                      <a:pt x="0" y="933069"/>
                      <a:pt x="0" y="929640"/>
                    </a:cubicBezTo>
                    <a:moveTo>
                      <a:pt x="25400" y="929640"/>
                    </a:moveTo>
                    <a:lnTo>
                      <a:pt x="12700" y="929640"/>
                    </a:lnTo>
                    <a:lnTo>
                      <a:pt x="12700" y="916940"/>
                    </a:lnTo>
                    <a:lnTo>
                      <a:pt x="258445" y="916940"/>
                    </a:lnTo>
                    <a:lnTo>
                      <a:pt x="258445" y="929640"/>
                    </a:lnTo>
                    <a:lnTo>
                      <a:pt x="245745" y="929640"/>
                    </a:lnTo>
                    <a:cubicBezTo>
                      <a:pt x="245745" y="638937"/>
                      <a:pt x="492379" y="388874"/>
                      <a:pt x="837946" y="321183"/>
                    </a:cubicBezTo>
                    <a:lnTo>
                      <a:pt x="840359" y="333629"/>
                    </a:lnTo>
                    <a:lnTo>
                      <a:pt x="837946" y="321183"/>
                    </a:lnTo>
                    <a:cubicBezTo>
                      <a:pt x="1183513" y="253492"/>
                      <a:pt x="1543304" y="384556"/>
                      <a:pt x="1708150" y="641096"/>
                    </a:cubicBezTo>
                    <a:cubicBezTo>
                      <a:pt x="1709420" y="643128"/>
                      <a:pt x="1710182" y="645541"/>
                      <a:pt x="1710182" y="647954"/>
                    </a:cubicBezTo>
                    <a:cubicBezTo>
                      <a:pt x="1710182" y="654939"/>
                      <a:pt x="1704467" y="660654"/>
                      <a:pt x="1697482" y="660654"/>
                    </a:cubicBezTo>
                    <a:lnTo>
                      <a:pt x="1592326" y="660654"/>
                    </a:lnTo>
                    <a:lnTo>
                      <a:pt x="1592326" y="647954"/>
                    </a:lnTo>
                    <a:lnTo>
                      <a:pt x="1600835" y="638556"/>
                    </a:lnTo>
                    <a:lnTo>
                      <a:pt x="1913890" y="920242"/>
                    </a:lnTo>
                    <a:lnTo>
                      <a:pt x="1905381" y="929640"/>
                    </a:lnTo>
                    <a:lnTo>
                      <a:pt x="1894713" y="922782"/>
                    </a:lnTo>
                    <a:lnTo>
                      <a:pt x="2073148" y="641096"/>
                    </a:lnTo>
                    <a:lnTo>
                      <a:pt x="2083816" y="647954"/>
                    </a:lnTo>
                    <a:lnTo>
                      <a:pt x="2083816" y="660654"/>
                    </a:lnTo>
                    <a:lnTo>
                      <a:pt x="1972564" y="660654"/>
                    </a:lnTo>
                    <a:cubicBezTo>
                      <a:pt x="1967357" y="660654"/>
                      <a:pt x="1962785" y="657479"/>
                      <a:pt x="1960753" y="652780"/>
                    </a:cubicBezTo>
                    <a:cubicBezTo>
                      <a:pt x="1802003" y="263271"/>
                      <a:pt x="1335151" y="26416"/>
                      <a:pt x="854583" y="95504"/>
                    </a:cubicBezTo>
                    <a:lnTo>
                      <a:pt x="852805" y="82931"/>
                    </a:lnTo>
                    <a:lnTo>
                      <a:pt x="854583" y="95504"/>
                    </a:lnTo>
                    <a:cubicBezTo>
                      <a:pt x="374269" y="164592"/>
                      <a:pt x="25273" y="518287"/>
                      <a:pt x="25273" y="929640"/>
                    </a:cubicBezTo>
                    <a:close/>
                  </a:path>
                </a:pathLst>
              </a:custGeom>
              <a:solidFill>
                <a:srgbClr val="CBDDD1"/>
              </a:solidFill>
            </p:spPr>
          </p:sp>
        </p:grpSp>
        <p:sp>
          <p:nvSpPr>
            <p:cNvPr id="74" name="TextBox 25">
              <a:extLst>
                <a:ext uri="{FF2B5EF4-FFF2-40B4-BE49-F238E27FC236}">
                  <a16:creationId xmlns:a16="http://schemas.microsoft.com/office/drawing/2014/main" id="{1E8BE3F2-1BF2-3B00-9149-B2996D7C346F}"/>
                </a:ext>
              </a:extLst>
            </p:cNvPr>
            <p:cNvSpPr txBox="1"/>
            <p:nvPr/>
          </p:nvSpPr>
          <p:spPr>
            <a:xfrm>
              <a:off x="10968921" y="5710981"/>
              <a:ext cx="1418433" cy="666849"/>
            </a:xfrm>
            <a:prstGeom prst="rect">
              <a:avLst/>
            </a:prstGeom>
          </p:spPr>
          <p:txBody>
            <a:bodyPr lIns="0" tIns="0" rIns="0" bIns="0" rtlCol="0" anchor="t">
              <a:spAutoFit/>
            </a:bodyPr>
            <a:lstStyle/>
            <a:p>
              <a:pPr algn="ctr">
                <a:lnSpc>
                  <a:spcPts val="5184"/>
                </a:lnSpc>
              </a:pPr>
              <a:r>
                <a:rPr lang="en-US" sz="4800" spc="-191" dirty="0">
                  <a:solidFill>
                    <a:srgbClr val="F6F6E9"/>
                  </a:solidFill>
                  <a:latin typeface="Open Sans"/>
                </a:rPr>
                <a:t>Act</a:t>
              </a:r>
            </a:p>
          </p:txBody>
        </p:sp>
      </p:grpSp>
      <p:sp>
        <p:nvSpPr>
          <p:cNvPr id="76" name="TextBox 75">
            <a:extLst>
              <a:ext uri="{FF2B5EF4-FFF2-40B4-BE49-F238E27FC236}">
                <a16:creationId xmlns:a16="http://schemas.microsoft.com/office/drawing/2014/main" id="{E5FBBAF8-CD2C-2D47-E431-486D0C67B717}"/>
              </a:ext>
            </a:extLst>
          </p:cNvPr>
          <p:cNvSpPr txBox="1"/>
          <p:nvPr/>
        </p:nvSpPr>
        <p:spPr>
          <a:xfrm>
            <a:off x="544286" y="3546519"/>
            <a:ext cx="8534400" cy="2062103"/>
          </a:xfrm>
          <a:prstGeom prst="rect">
            <a:avLst/>
          </a:prstGeom>
          <a:noFill/>
          <a:ln w="28575">
            <a:noFill/>
          </a:ln>
        </p:spPr>
        <p:txBody>
          <a:bodyPr wrap="square" rtlCol="0">
            <a:spAutoFit/>
          </a:bodyPr>
          <a:lstStyle/>
          <a:p>
            <a:r>
              <a:rPr lang="en-GB" sz="3200" b="1" dirty="0"/>
              <a:t>Well known improvement tool</a:t>
            </a:r>
          </a:p>
          <a:p>
            <a:r>
              <a:rPr lang="en-GB" sz="3200" dirty="0"/>
              <a:t>This fits nicely into the A3 Thinking model</a:t>
            </a:r>
          </a:p>
          <a:p>
            <a:endParaRPr lang="en-GB" sz="3200" dirty="0"/>
          </a:p>
          <a:p>
            <a:endParaRPr lang="en-GB" sz="3200" dirty="0"/>
          </a:p>
        </p:txBody>
      </p:sp>
      <p:pic>
        <p:nvPicPr>
          <p:cNvPr id="78" name="Picture 77" descr="A close-up of a logo">
            <a:extLst>
              <a:ext uri="{FF2B5EF4-FFF2-40B4-BE49-F238E27FC236}">
                <a16:creationId xmlns:a16="http://schemas.microsoft.com/office/drawing/2014/main" id="{386D5685-40C5-C75D-428A-855E7F846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4" name="Audio 3">
            <a:hlinkClick r:id="" action="ppaction://media"/>
            <a:extLst>
              <a:ext uri="{FF2B5EF4-FFF2-40B4-BE49-F238E27FC236}">
                <a16:creationId xmlns:a16="http://schemas.microsoft.com/office/drawing/2014/main" id="{1D03CA8B-6317-248F-CCEE-D102BFFBA7F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3087399732"/>
      </p:ext>
    </p:extLst>
  </p:cSld>
  <p:clrMapOvr>
    <a:masterClrMapping/>
  </p:clrMapOvr>
  <mc:AlternateContent xmlns:mc="http://schemas.openxmlformats.org/markup-compatibility/2006">
    <mc:Choice xmlns:p14="http://schemas.microsoft.com/office/powerpoint/2010/main" Requires="p14">
      <p:transition spd="slow" p14:dur="2000" advTm="17850"/>
    </mc:Choice>
    <mc:Fallback>
      <p:transition spd="slow" advTm="17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9CAEEE4-9345-D777-CDE2-AECE110F0D43}"/>
              </a:ext>
            </a:extLst>
          </p:cNvPr>
          <p:cNvGrpSpPr/>
          <p:nvPr/>
        </p:nvGrpSpPr>
        <p:grpSpPr>
          <a:xfrm>
            <a:off x="1176336" y="1061945"/>
            <a:ext cx="15974348" cy="8111658"/>
            <a:chOff x="1176336" y="1061945"/>
            <a:chExt cx="15974348" cy="8111658"/>
          </a:xfrm>
        </p:grpSpPr>
        <p:grpSp>
          <p:nvGrpSpPr>
            <p:cNvPr id="2" name="Group 2"/>
            <p:cNvGrpSpPr/>
            <p:nvPr/>
          </p:nvGrpSpPr>
          <p:grpSpPr>
            <a:xfrm>
              <a:off x="9475167" y="5143501"/>
              <a:ext cx="7617430" cy="4030102"/>
              <a:chOff x="0" y="0"/>
              <a:chExt cx="10315190" cy="3541100"/>
            </a:xfrm>
          </p:grpSpPr>
          <p:sp>
            <p:nvSpPr>
              <p:cNvPr id="3" name="Freeform 3"/>
              <p:cNvSpPr/>
              <p:nvPr/>
            </p:nvSpPr>
            <p:spPr>
              <a:xfrm>
                <a:off x="12700" y="12700"/>
                <a:ext cx="10289794" cy="3515741"/>
              </a:xfrm>
              <a:custGeom>
                <a:avLst/>
                <a:gdLst/>
                <a:ahLst/>
                <a:cxnLst/>
                <a:rect l="l" t="t" r="r" b="b"/>
                <a:pathLst>
                  <a:path w="10289794" h="3515741">
                    <a:moveTo>
                      <a:pt x="0" y="351536"/>
                    </a:moveTo>
                    <a:cubicBezTo>
                      <a:pt x="0" y="157353"/>
                      <a:pt x="158115" y="0"/>
                      <a:pt x="353187" y="0"/>
                    </a:cubicBezTo>
                    <a:lnTo>
                      <a:pt x="9936607" y="0"/>
                    </a:lnTo>
                    <a:cubicBezTo>
                      <a:pt x="10131678" y="0"/>
                      <a:pt x="10289794" y="157353"/>
                      <a:pt x="10289794" y="351536"/>
                    </a:cubicBezTo>
                    <a:lnTo>
                      <a:pt x="10289794" y="3164078"/>
                    </a:lnTo>
                    <a:cubicBezTo>
                      <a:pt x="10289794" y="3358261"/>
                      <a:pt x="10131678" y="3515614"/>
                      <a:pt x="9936607" y="3515614"/>
                    </a:cubicBezTo>
                    <a:lnTo>
                      <a:pt x="353187" y="3515614"/>
                    </a:lnTo>
                    <a:cubicBezTo>
                      <a:pt x="158115" y="3515741"/>
                      <a:pt x="0" y="3358261"/>
                      <a:pt x="0" y="3164078"/>
                    </a:cubicBezTo>
                    <a:close/>
                  </a:path>
                </a:pathLst>
              </a:custGeom>
              <a:solidFill>
                <a:srgbClr val="CBDDD1">
                  <a:alpha val="89804"/>
                </a:srgbClr>
              </a:solidFill>
            </p:spPr>
          </p:sp>
          <p:sp>
            <p:nvSpPr>
              <p:cNvPr id="4" name="Freeform 4"/>
              <p:cNvSpPr/>
              <p:nvPr/>
            </p:nvSpPr>
            <p:spPr>
              <a:xfrm>
                <a:off x="0" y="0"/>
                <a:ext cx="10315194" cy="3541141"/>
              </a:xfrm>
              <a:custGeom>
                <a:avLst/>
                <a:gdLst/>
                <a:ahLst/>
                <a:cxnLst/>
                <a:rect l="l" t="t" r="r" b="b"/>
                <a:pathLst>
                  <a:path w="10315194" h="3541141">
                    <a:moveTo>
                      <a:pt x="0" y="364236"/>
                    </a:moveTo>
                    <a:cubicBezTo>
                      <a:pt x="0" y="163068"/>
                      <a:pt x="163830" y="0"/>
                      <a:pt x="365887" y="0"/>
                    </a:cubicBezTo>
                    <a:lnTo>
                      <a:pt x="9949307" y="0"/>
                    </a:lnTo>
                    <a:lnTo>
                      <a:pt x="9949307" y="12700"/>
                    </a:lnTo>
                    <a:lnTo>
                      <a:pt x="9949307" y="0"/>
                    </a:lnTo>
                    <a:cubicBezTo>
                      <a:pt x="10151363" y="0"/>
                      <a:pt x="10315194" y="163068"/>
                      <a:pt x="10315194" y="364236"/>
                    </a:cubicBezTo>
                    <a:lnTo>
                      <a:pt x="10302494" y="364236"/>
                    </a:lnTo>
                    <a:lnTo>
                      <a:pt x="10315194" y="364236"/>
                    </a:lnTo>
                    <a:lnTo>
                      <a:pt x="10315194" y="3176778"/>
                    </a:lnTo>
                    <a:lnTo>
                      <a:pt x="10302494" y="3176778"/>
                    </a:lnTo>
                    <a:lnTo>
                      <a:pt x="10315194" y="3176778"/>
                    </a:lnTo>
                    <a:cubicBezTo>
                      <a:pt x="10315194" y="3378073"/>
                      <a:pt x="10151363" y="3541014"/>
                      <a:pt x="9949307" y="3541014"/>
                    </a:cubicBezTo>
                    <a:lnTo>
                      <a:pt x="9949307" y="3528314"/>
                    </a:lnTo>
                    <a:lnTo>
                      <a:pt x="9949307" y="3541014"/>
                    </a:lnTo>
                    <a:lnTo>
                      <a:pt x="365887" y="3541014"/>
                    </a:lnTo>
                    <a:lnTo>
                      <a:pt x="365887" y="3528314"/>
                    </a:lnTo>
                    <a:lnTo>
                      <a:pt x="365887" y="3541014"/>
                    </a:lnTo>
                    <a:cubicBezTo>
                      <a:pt x="163830" y="3541141"/>
                      <a:pt x="0" y="3378073"/>
                      <a:pt x="0" y="3176778"/>
                    </a:cubicBezTo>
                    <a:lnTo>
                      <a:pt x="0" y="364236"/>
                    </a:lnTo>
                    <a:lnTo>
                      <a:pt x="12700" y="364236"/>
                    </a:lnTo>
                    <a:lnTo>
                      <a:pt x="0" y="364236"/>
                    </a:lnTo>
                    <a:moveTo>
                      <a:pt x="25400" y="364236"/>
                    </a:moveTo>
                    <a:lnTo>
                      <a:pt x="25400" y="3176778"/>
                    </a:lnTo>
                    <a:lnTo>
                      <a:pt x="12700" y="3176778"/>
                    </a:lnTo>
                    <a:lnTo>
                      <a:pt x="25400" y="3176778"/>
                    </a:lnTo>
                    <a:cubicBezTo>
                      <a:pt x="25400" y="3363849"/>
                      <a:pt x="177800" y="3515614"/>
                      <a:pt x="365887" y="3515614"/>
                    </a:cubicBezTo>
                    <a:lnTo>
                      <a:pt x="9949307" y="3515614"/>
                    </a:lnTo>
                    <a:cubicBezTo>
                      <a:pt x="10137394" y="3515614"/>
                      <a:pt x="10289794" y="3363849"/>
                      <a:pt x="10289794" y="3176778"/>
                    </a:cubicBezTo>
                    <a:lnTo>
                      <a:pt x="10289794" y="364236"/>
                    </a:lnTo>
                    <a:cubicBezTo>
                      <a:pt x="10289794" y="177165"/>
                      <a:pt x="10137394" y="25400"/>
                      <a:pt x="9949307" y="25400"/>
                    </a:cubicBezTo>
                    <a:lnTo>
                      <a:pt x="365887" y="25400"/>
                    </a:lnTo>
                    <a:lnTo>
                      <a:pt x="365887" y="12700"/>
                    </a:lnTo>
                    <a:lnTo>
                      <a:pt x="365887" y="25400"/>
                    </a:lnTo>
                    <a:cubicBezTo>
                      <a:pt x="177800" y="25400"/>
                      <a:pt x="25400" y="177165"/>
                      <a:pt x="25400" y="364236"/>
                    </a:cubicBezTo>
                    <a:close/>
                  </a:path>
                </a:pathLst>
              </a:custGeom>
              <a:solidFill>
                <a:srgbClr val="272727"/>
              </a:solidFill>
            </p:spPr>
          </p:sp>
        </p:grpSp>
        <p:grpSp>
          <p:nvGrpSpPr>
            <p:cNvPr id="6" name="Group 6"/>
            <p:cNvGrpSpPr/>
            <p:nvPr/>
          </p:nvGrpSpPr>
          <p:grpSpPr>
            <a:xfrm>
              <a:off x="1176336" y="5096108"/>
              <a:ext cx="7882360" cy="4025681"/>
              <a:chOff x="0" y="0"/>
              <a:chExt cx="10509814" cy="3541100"/>
            </a:xfrm>
          </p:grpSpPr>
          <p:sp>
            <p:nvSpPr>
              <p:cNvPr id="7" name="Freeform 7"/>
              <p:cNvSpPr/>
              <p:nvPr/>
            </p:nvSpPr>
            <p:spPr>
              <a:xfrm>
                <a:off x="12700" y="12700"/>
                <a:ext cx="10484485" cy="3515741"/>
              </a:xfrm>
              <a:custGeom>
                <a:avLst/>
                <a:gdLst/>
                <a:ahLst/>
                <a:cxnLst/>
                <a:rect l="l" t="t" r="r" b="b"/>
                <a:pathLst>
                  <a:path w="10484485" h="3515741">
                    <a:moveTo>
                      <a:pt x="0" y="351536"/>
                    </a:moveTo>
                    <a:cubicBezTo>
                      <a:pt x="0" y="157353"/>
                      <a:pt x="158115" y="0"/>
                      <a:pt x="353314" y="0"/>
                    </a:cubicBezTo>
                    <a:lnTo>
                      <a:pt x="10131171" y="0"/>
                    </a:lnTo>
                    <a:cubicBezTo>
                      <a:pt x="10326243" y="0"/>
                      <a:pt x="10484485" y="157353"/>
                      <a:pt x="10484485" y="351536"/>
                    </a:cubicBezTo>
                    <a:lnTo>
                      <a:pt x="10484485" y="3164078"/>
                    </a:lnTo>
                    <a:cubicBezTo>
                      <a:pt x="10484485" y="3358261"/>
                      <a:pt x="10326370" y="3515614"/>
                      <a:pt x="10131171" y="3515614"/>
                    </a:cubicBezTo>
                    <a:lnTo>
                      <a:pt x="353314" y="3515614"/>
                    </a:lnTo>
                    <a:cubicBezTo>
                      <a:pt x="158115" y="3515741"/>
                      <a:pt x="0" y="3358261"/>
                      <a:pt x="0" y="3164078"/>
                    </a:cubicBezTo>
                    <a:close/>
                  </a:path>
                </a:pathLst>
              </a:custGeom>
              <a:solidFill>
                <a:srgbClr val="CBDDD1">
                  <a:alpha val="89804"/>
                </a:srgbClr>
              </a:solidFill>
            </p:spPr>
          </p:sp>
          <p:sp>
            <p:nvSpPr>
              <p:cNvPr id="8" name="Freeform 8"/>
              <p:cNvSpPr/>
              <p:nvPr/>
            </p:nvSpPr>
            <p:spPr>
              <a:xfrm>
                <a:off x="0" y="0"/>
                <a:ext cx="10509885" cy="3541141"/>
              </a:xfrm>
              <a:custGeom>
                <a:avLst/>
                <a:gdLst/>
                <a:ahLst/>
                <a:cxnLst/>
                <a:rect l="l" t="t" r="r" b="b"/>
                <a:pathLst>
                  <a:path w="10509885" h="3541141">
                    <a:moveTo>
                      <a:pt x="0" y="364236"/>
                    </a:moveTo>
                    <a:cubicBezTo>
                      <a:pt x="0" y="163068"/>
                      <a:pt x="163957" y="0"/>
                      <a:pt x="366014" y="0"/>
                    </a:cubicBezTo>
                    <a:lnTo>
                      <a:pt x="10143871" y="0"/>
                    </a:lnTo>
                    <a:lnTo>
                      <a:pt x="10143871" y="12700"/>
                    </a:lnTo>
                    <a:lnTo>
                      <a:pt x="10143871" y="0"/>
                    </a:lnTo>
                    <a:cubicBezTo>
                      <a:pt x="10345927" y="0"/>
                      <a:pt x="10509885" y="163068"/>
                      <a:pt x="10509885" y="364236"/>
                    </a:cubicBezTo>
                    <a:lnTo>
                      <a:pt x="10497185" y="364236"/>
                    </a:lnTo>
                    <a:lnTo>
                      <a:pt x="10509885" y="364236"/>
                    </a:lnTo>
                    <a:lnTo>
                      <a:pt x="10509885" y="3176778"/>
                    </a:lnTo>
                    <a:lnTo>
                      <a:pt x="10497185" y="3176778"/>
                    </a:lnTo>
                    <a:lnTo>
                      <a:pt x="10509885" y="3176778"/>
                    </a:lnTo>
                    <a:cubicBezTo>
                      <a:pt x="10509885" y="3378073"/>
                      <a:pt x="10345927" y="3541014"/>
                      <a:pt x="10143871" y="3541014"/>
                    </a:cubicBezTo>
                    <a:lnTo>
                      <a:pt x="10143871" y="3528314"/>
                    </a:lnTo>
                    <a:lnTo>
                      <a:pt x="10143871" y="3541014"/>
                    </a:lnTo>
                    <a:lnTo>
                      <a:pt x="366014" y="3541014"/>
                    </a:lnTo>
                    <a:lnTo>
                      <a:pt x="366014" y="3528314"/>
                    </a:lnTo>
                    <a:lnTo>
                      <a:pt x="366014" y="3541014"/>
                    </a:lnTo>
                    <a:cubicBezTo>
                      <a:pt x="163957" y="3541141"/>
                      <a:pt x="0" y="3378073"/>
                      <a:pt x="0" y="3176778"/>
                    </a:cubicBezTo>
                    <a:lnTo>
                      <a:pt x="0" y="364236"/>
                    </a:lnTo>
                    <a:lnTo>
                      <a:pt x="12700" y="364236"/>
                    </a:lnTo>
                    <a:lnTo>
                      <a:pt x="0" y="364236"/>
                    </a:lnTo>
                    <a:moveTo>
                      <a:pt x="25400" y="364236"/>
                    </a:moveTo>
                    <a:lnTo>
                      <a:pt x="25400" y="3176778"/>
                    </a:lnTo>
                    <a:lnTo>
                      <a:pt x="12700" y="3176778"/>
                    </a:lnTo>
                    <a:lnTo>
                      <a:pt x="25400" y="3176778"/>
                    </a:lnTo>
                    <a:cubicBezTo>
                      <a:pt x="25400" y="3363849"/>
                      <a:pt x="177800" y="3515614"/>
                      <a:pt x="366014" y="3515614"/>
                    </a:cubicBezTo>
                    <a:lnTo>
                      <a:pt x="10143871" y="3515614"/>
                    </a:lnTo>
                    <a:cubicBezTo>
                      <a:pt x="10331958" y="3515614"/>
                      <a:pt x="10484485" y="3363849"/>
                      <a:pt x="10484485" y="3176778"/>
                    </a:cubicBezTo>
                    <a:lnTo>
                      <a:pt x="10484485" y="364236"/>
                    </a:lnTo>
                    <a:cubicBezTo>
                      <a:pt x="10484485" y="177165"/>
                      <a:pt x="10332085" y="25400"/>
                      <a:pt x="10143871" y="25400"/>
                    </a:cubicBezTo>
                    <a:lnTo>
                      <a:pt x="366014" y="25400"/>
                    </a:lnTo>
                    <a:lnTo>
                      <a:pt x="366014" y="12700"/>
                    </a:lnTo>
                    <a:lnTo>
                      <a:pt x="366014" y="25400"/>
                    </a:lnTo>
                    <a:cubicBezTo>
                      <a:pt x="177800" y="25400"/>
                      <a:pt x="25400" y="177165"/>
                      <a:pt x="25400" y="364236"/>
                    </a:cubicBezTo>
                    <a:close/>
                  </a:path>
                </a:pathLst>
              </a:custGeom>
              <a:solidFill>
                <a:srgbClr val="272727"/>
              </a:solidFill>
            </p:spPr>
          </p:sp>
        </p:grpSp>
        <p:grpSp>
          <p:nvGrpSpPr>
            <p:cNvPr id="10" name="Group 10"/>
            <p:cNvGrpSpPr/>
            <p:nvPr/>
          </p:nvGrpSpPr>
          <p:grpSpPr>
            <a:xfrm>
              <a:off x="9533232" y="1061945"/>
              <a:ext cx="7617452" cy="3793451"/>
              <a:chOff x="0" y="0"/>
              <a:chExt cx="10156602" cy="4019446"/>
            </a:xfrm>
          </p:grpSpPr>
          <p:sp>
            <p:nvSpPr>
              <p:cNvPr id="11" name="Freeform 11"/>
              <p:cNvSpPr/>
              <p:nvPr/>
            </p:nvSpPr>
            <p:spPr>
              <a:xfrm>
                <a:off x="12700" y="12700"/>
                <a:ext cx="10131171" cy="3994023"/>
              </a:xfrm>
              <a:custGeom>
                <a:avLst/>
                <a:gdLst/>
                <a:ahLst/>
                <a:cxnLst/>
                <a:rect l="l" t="t" r="r" b="b"/>
                <a:pathLst>
                  <a:path w="10131171" h="3994023">
                    <a:moveTo>
                      <a:pt x="0" y="399415"/>
                    </a:moveTo>
                    <a:cubicBezTo>
                      <a:pt x="0" y="178816"/>
                      <a:pt x="179451" y="0"/>
                      <a:pt x="400939" y="0"/>
                    </a:cubicBezTo>
                    <a:lnTo>
                      <a:pt x="9730232" y="0"/>
                    </a:lnTo>
                    <a:cubicBezTo>
                      <a:pt x="9951720" y="0"/>
                      <a:pt x="10131171" y="178816"/>
                      <a:pt x="10131171" y="399415"/>
                    </a:cubicBezTo>
                    <a:lnTo>
                      <a:pt x="10131171" y="3594608"/>
                    </a:lnTo>
                    <a:cubicBezTo>
                      <a:pt x="10131171" y="3815207"/>
                      <a:pt x="9951720" y="3994023"/>
                      <a:pt x="9730232" y="3994023"/>
                    </a:cubicBezTo>
                    <a:lnTo>
                      <a:pt x="400939" y="3994023"/>
                    </a:lnTo>
                    <a:cubicBezTo>
                      <a:pt x="179451" y="3994023"/>
                      <a:pt x="0" y="3815207"/>
                      <a:pt x="0" y="3594608"/>
                    </a:cubicBezTo>
                    <a:close/>
                  </a:path>
                </a:pathLst>
              </a:custGeom>
              <a:solidFill>
                <a:srgbClr val="CBDDD1">
                  <a:alpha val="89804"/>
                </a:srgbClr>
              </a:solidFill>
            </p:spPr>
          </p:sp>
          <p:sp>
            <p:nvSpPr>
              <p:cNvPr id="12" name="Freeform 12"/>
              <p:cNvSpPr/>
              <p:nvPr/>
            </p:nvSpPr>
            <p:spPr>
              <a:xfrm>
                <a:off x="0" y="0"/>
                <a:ext cx="10156571" cy="4019423"/>
              </a:xfrm>
              <a:custGeom>
                <a:avLst/>
                <a:gdLst/>
                <a:ahLst/>
                <a:cxnLst/>
                <a:rect l="l" t="t" r="r" b="b"/>
                <a:pathLst>
                  <a:path w="10156571" h="4019423">
                    <a:moveTo>
                      <a:pt x="0" y="412115"/>
                    </a:moveTo>
                    <a:cubicBezTo>
                      <a:pt x="0" y="184404"/>
                      <a:pt x="185293" y="0"/>
                      <a:pt x="413639" y="0"/>
                    </a:cubicBezTo>
                    <a:lnTo>
                      <a:pt x="9742932" y="0"/>
                    </a:lnTo>
                    <a:lnTo>
                      <a:pt x="9742932" y="12700"/>
                    </a:lnTo>
                    <a:lnTo>
                      <a:pt x="9742932" y="0"/>
                    </a:lnTo>
                    <a:cubicBezTo>
                      <a:pt x="9971277" y="0"/>
                      <a:pt x="10156571" y="184404"/>
                      <a:pt x="10156571" y="412115"/>
                    </a:cubicBezTo>
                    <a:lnTo>
                      <a:pt x="10143871" y="412115"/>
                    </a:lnTo>
                    <a:lnTo>
                      <a:pt x="10156571" y="412115"/>
                    </a:lnTo>
                    <a:lnTo>
                      <a:pt x="10156571" y="3607308"/>
                    </a:lnTo>
                    <a:lnTo>
                      <a:pt x="10143871" y="3607308"/>
                    </a:lnTo>
                    <a:lnTo>
                      <a:pt x="10156571" y="3607308"/>
                    </a:lnTo>
                    <a:cubicBezTo>
                      <a:pt x="10156571" y="3834892"/>
                      <a:pt x="9971277" y="4019423"/>
                      <a:pt x="9742932" y="4019423"/>
                    </a:cubicBezTo>
                    <a:lnTo>
                      <a:pt x="9742932" y="4006723"/>
                    </a:lnTo>
                    <a:lnTo>
                      <a:pt x="9742932" y="4019423"/>
                    </a:lnTo>
                    <a:lnTo>
                      <a:pt x="413639" y="4019423"/>
                    </a:lnTo>
                    <a:lnTo>
                      <a:pt x="413639" y="4006723"/>
                    </a:lnTo>
                    <a:lnTo>
                      <a:pt x="413639" y="4019423"/>
                    </a:lnTo>
                    <a:cubicBezTo>
                      <a:pt x="185293" y="4019423"/>
                      <a:pt x="0" y="3835019"/>
                      <a:pt x="0" y="3607308"/>
                    </a:cubicBezTo>
                    <a:lnTo>
                      <a:pt x="0" y="412115"/>
                    </a:lnTo>
                    <a:lnTo>
                      <a:pt x="12700" y="412115"/>
                    </a:lnTo>
                    <a:lnTo>
                      <a:pt x="0" y="412115"/>
                    </a:lnTo>
                    <a:moveTo>
                      <a:pt x="25400" y="412115"/>
                    </a:moveTo>
                    <a:lnTo>
                      <a:pt x="25400" y="3607308"/>
                    </a:lnTo>
                    <a:lnTo>
                      <a:pt x="12700" y="3607308"/>
                    </a:lnTo>
                    <a:lnTo>
                      <a:pt x="25400" y="3607308"/>
                    </a:lnTo>
                    <a:cubicBezTo>
                      <a:pt x="25400" y="3820795"/>
                      <a:pt x="199136" y="3994023"/>
                      <a:pt x="413639" y="3994023"/>
                    </a:cubicBezTo>
                    <a:lnTo>
                      <a:pt x="9742932" y="3994023"/>
                    </a:lnTo>
                    <a:cubicBezTo>
                      <a:pt x="9957435" y="3994023"/>
                      <a:pt x="10131171" y="3820795"/>
                      <a:pt x="10131171" y="3607308"/>
                    </a:cubicBezTo>
                    <a:lnTo>
                      <a:pt x="10131171" y="412115"/>
                    </a:lnTo>
                    <a:cubicBezTo>
                      <a:pt x="10131171" y="198628"/>
                      <a:pt x="9957435" y="25400"/>
                      <a:pt x="9742932" y="25400"/>
                    </a:cubicBezTo>
                    <a:lnTo>
                      <a:pt x="413639" y="25400"/>
                    </a:lnTo>
                    <a:lnTo>
                      <a:pt x="413639" y="12700"/>
                    </a:lnTo>
                    <a:lnTo>
                      <a:pt x="413639" y="25400"/>
                    </a:lnTo>
                    <a:cubicBezTo>
                      <a:pt x="199136" y="25400"/>
                      <a:pt x="25400" y="198628"/>
                      <a:pt x="25400" y="412115"/>
                    </a:cubicBezTo>
                    <a:close/>
                  </a:path>
                </a:pathLst>
              </a:custGeom>
              <a:solidFill>
                <a:srgbClr val="272727"/>
              </a:solidFill>
            </p:spPr>
          </p:sp>
        </p:grpSp>
        <p:grpSp>
          <p:nvGrpSpPr>
            <p:cNvPr id="14" name="Group 14"/>
            <p:cNvGrpSpPr/>
            <p:nvPr/>
          </p:nvGrpSpPr>
          <p:grpSpPr>
            <a:xfrm>
              <a:off x="1176336" y="1142301"/>
              <a:ext cx="7967664" cy="3725289"/>
              <a:chOff x="0" y="0"/>
              <a:chExt cx="10231120" cy="3860992"/>
            </a:xfrm>
          </p:grpSpPr>
          <p:sp>
            <p:nvSpPr>
              <p:cNvPr id="15" name="Freeform 15"/>
              <p:cNvSpPr/>
              <p:nvPr/>
            </p:nvSpPr>
            <p:spPr>
              <a:xfrm>
                <a:off x="12700" y="12700"/>
                <a:ext cx="10205720" cy="3835654"/>
              </a:xfrm>
              <a:custGeom>
                <a:avLst/>
                <a:gdLst/>
                <a:ahLst/>
                <a:cxnLst/>
                <a:rect l="l" t="t" r="r" b="b"/>
                <a:pathLst>
                  <a:path w="10205720" h="3835654">
                    <a:moveTo>
                      <a:pt x="0" y="383540"/>
                    </a:moveTo>
                    <a:cubicBezTo>
                      <a:pt x="0" y="171704"/>
                      <a:pt x="172466" y="0"/>
                      <a:pt x="385191" y="0"/>
                    </a:cubicBezTo>
                    <a:lnTo>
                      <a:pt x="9820529" y="0"/>
                    </a:lnTo>
                    <a:cubicBezTo>
                      <a:pt x="10033254" y="0"/>
                      <a:pt x="10205720" y="171704"/>
                      <a:pt x="10205720" y="383540"/>
                    </a:cubicBezTo>
                    <a:lnTo>
                      <a:pt x="10205720" y="3451987"/>
                    </a:lnTo>
                    <a:cubicBezTo>
                      <a:pt x="10205720" y="3663823"/>
                      <a:pt x="10033254" y="3835527"/>
                      <a:pt x="9820529" y="3835527"/>
                    </a:cubicBezTo>
                    <a:lnTo>
                      <a:pt x="385191" y="3835527"/>
                    </a:lnTo>
                    <a:cubicBezTo>
                      <a:pt x="172466" y="3835654"/>
                      <a:pt x="0" y="3663823"/>
                      <a:pt x="0" y="3451987"/>
                    </a:cubicBezTo>
                    <a:close/>
                  </a:path>
                </a:pathLst>
              </a:custGeom>
              <a:solidFill>
                <a:srgbClr val="CBDDD1">
                  <a:alpha val="89804"/>
                </a:srgbClr>
              </a:solidFill>
            </p:spPr>
          </p:sp>
          <p:sp>
            <p:nvSpPr>
              <p:cNvPr id="16" name="Freeform 16"/>
              <p:cNvSpPr/>
              <p:nvPr/>
            </p:nvSpPr>
            <p:spPr>
              <a:xfrm>
                <a:off x="0" y="0"/>
                <a:ext cx="10231120" cy="3861054"/>
              </a:xfrm>
              <a:custGeom>
                <a:avLst/>
                <a:gdLst/>
                <a:ahLst/>
                <a:cxnLst/>
                <a:rect l="l" t="t" r="r" b="b"/>
                <a:pathLst>
                  <a:path w="10231120" h="3861054">
                    <a:moveTo>
                      <a:pt x="0" y="396240"/>
                    </a:moveTo>
                    <a:cubicBezTo>
                      <a:pt x="0" y="177419"/>
                      <a:pt x="178181" y="0"/>
                      <a:pt x="397891" y="0"/>
                    </a:cubicBezTo>
                    <a:lnTo>
                      <a:pt x="9833229" y="0"/>
                    </a:lnTo>
                    <a:lnTo>
                      <a:pt x="9833229" y="12700"/>
                    </a:lnTo>
                    <a:lnTo>
                      <a:pt x="9833229" y="0"/>
                    </a:lnTo>
                    <a:cubicBezTo>
                      <a:pt x="10052939" y="0"/>
                      <a:pt x="10231120" y="177419"/>
                      <a:pt x="10231120" y="396240"/>
                    </a:cubicBezTo>
                    <a:lnTo>
                      <a:pt x="10218420" y="396240"/>
                    </a:lnTo>
                    <a:lnTo>
                      <a:pt x="10231120" y="396240"/>
                    </a:lnTo>
                    <a:lnTo>
                      <a:pt x="10231120" y="3464687"/>
                    </a:lnTo>
                    <a:lnTo>
                      <a:pt x="10218420" y="3464687"/>
                    </a:lnTo>
                    <a:lnTo>
                      <a:pt x="10231120" y="3464687"/>
                    </a:lnTo>
                    <a:cubicBezTo>
                      <a:pt x="10231120" y="3683635"/>
                      <a:pt x="10052939" y="3860927"/>
                      <a:pt x="9833229" y="3860927"/>
                    </a:cubicBezTo>
                    <a:lnTo>
                      <a:pt x="9833229" y="3848227"/>
                    </a:lnTo>
                    <a:lnTo>
                      <a:pt x="9833229" y="3860927"/>
                    </a:lnTo>
                    <a:lnTo>
                      <a:pt x="397891" y="3860927"/>
                    </a:lnTo>
                    <a:lnTo>
                      <a:pt x="397891" y="3848227"/>
                    </a:lnTo>
                    <a:lnTo>
                      <a:pt x="397891" y="3860927"/>
                    </a:lnTo>
                    <a:cubicBezTo>
                      <a:pt x="178181" y="3861054"/>
                      <a:pt x="0" y="3683635"/>
                      <a:pt x="0" y="3464687"/>
                    </a:cubicBezTo>
                    <a:lnTo>
                      <a:pt x="0" y="396240"/>
                    </a:lnTo>
                    <a:lnTo>
                      <a:pt x="12700" y="396240"/>
                    </a:lnTo>
                    <a:lnTo>
                      <a:pt x="0" y="396240"/>
                    </a:lnTo>
                    <a:moveTo>
                      <a:pt x="25400" y="396240"/>
                    </a:moveTo>
                    <a:lnTo>
                      <a:pt x="25400" y="3464687"/>
                    </a:lnTo>
                    <a:lnTo>
                      <a:pt x="12700" y="3464687"/>
                    </a:lnTo>
                    <a:lnTo>
                      <a:pt x="25400" y="3464687"/>
                    </a:lnTo>
                    <a:cubicBezTo>
                      <a:pt x="25400" y="3669411"/>
                      <a:pt x="192151" y="3835527"/>
                      <a:pt x="397891" y="3835527"/>
                    </a:cubicBezTo>
                    <a:lnTo>
                      <a:pt x="9833229" y="3835527"/>
                    </a:lnTo>
                    <a:cubicBezTo>
                      <a:pt x="10038969" y="3835527"/>
                      <a:pt x="10205720" y="3669411"/>
                      <a:pt x="10205720" y="3464687"/>
                    </a:cubicBezTo>
                    <a:lnTo>
                      <a:pt x="10205720" y="396240"/>
                    </a:lnTo>
                    <a:cubicBezTo>
                      <a:pt x="10205720" y="191516"/>
                      <a:pt x="10038969" y="25400"/>
                      <a:pt x="9833229" y="25400"/>
                    </a:cubicBezTo>
                    <a:lnTo>
                      <a:pt x="397891" y="25400"/>
                    </a:lnTo>
                    <a:lnTo>
                      <a:pt x="397891" y="12700"/>
                    </a:lnTo>
                    <a:lnTo>
                      <a:pt x="397891" y="25400"/>
                    </a:lnTo>
                    <a:cubicBezTo>
                      <a:pt x="192151" y="25400"/>
                      <a:pt x="25400" y="191516"/>
                      <a:pt x="25400" y="396240"/>
                    </a:cubicBezTo>
                    <a:close/>
                  </a:path>
                </a:pathLst>
              </a:custGeom>
              <a:solidFill>
                <a:srgbClr val="272727"/>
              </a:solidFill>
            </p:spPr>
          </p:sp>
        </p:grpSp>
        <p:grpSp>
          <p:nvGrpSpPr>
            <p:cNvPr id="18" name="Group 18"/>
            <p:cNvGrpSpPr/>
            <p:nvPr/>
          </p:nvGrpSpPr>
          <p:grpSpPr>
            <a:xfrm>
              <a:off x="6100011" y="1811282"/>
              <a:ext cx="2621037" cy="2691717"/>
              <a:chOff x="0" y="0"/>
              <a:chExt cx="3494716" cy="3588956"/>
            </a:xfrm>
            <a:solidFill>
              <a:schemeClr val="accent5">
                <a:lumMod val="50000"/>
              </a:schemeClr>
            </a:solidFill>
          </p:grpSpPr>
          <p:sp>
            <p:nvSpPr>
              <p:cNvPr id="19" name="Freeform 19"/>
              <p:cNvSpPr/>
              <p:nvPr/>
            </p:nvSpPr>
            <p:spPr>
              <a:xfrm>
                <a:off x="12700" y="12700"/>
                <a:ext cx="3469259" cy="3563493"/>
              </a:xfrm>
              <a:custGeom>
                <a:avLst/>
                <a:gdLst/>
                <a:ahLst/>
                <a:cxnLst/>
                <a:rect l="l" t="t" r="r" b="b"/>
                <a:pathLst>
                  <a:path w="3469259" h="3563493">
                    <a:moveTo>
                      <a:pt x="0" y="3563493"/>
                    </a:moveTo>
                    <a:cubicBezTo>
                      <a:pt x="0" y="1595501"/>
                      <a:pt x="1553210" y="0"/>
                      <a:pt x="3469259" y="0"/>
                    </a:cubicBezTo>
                    <a:lnTo>
                      <a:pt x="3469259" y="3563493"/>
                    </a:lnTo>
                    <a:close/>
                  </a:path>
                </a:pathLst>
              </a:custGeom>
              <a:grpFill/>
            </p:spPr>
          </p:sp>
          <p:sp>
            <p:nvSpPr>
              <p:cNvPr id="20" name="Freeform 20"/>
              <p:cNvSpPr/>
              <p:nvPr/>
            </p:nvSpPr>
            <p:spPr>
              <a:xfrm>
                <a:off x="0" y="0"/>
                <a:ext cx="3494659" cy="3588893"/>
              </a:xfrm>
              <a:custGeom>
                <a:avLst/>
                <a:gdLst/>
                <a:ahLst/>
                <a:cxnLst/>
                <a:rect l="l" t="t" r="r" b="b"/>
                <a:pathLst>
                  <a:path w="3494659" h="3588893">
                    <a:moveTo>
                      <a:pt x="0" y="3576193"/>
                    </a:moveTo>
                    <a:cubicBezTo>
                      <a:pt x="0" y="1601470"/>
                      <a:pt x="1558671" y="0"/>
                      <a:pt x="3481959" y="0"/>
                    </a:cubicBezTo>
                    <a:cubicBezTo>
                      <a:pt x="3488944" y="0"/>
                      <a:pt x="3494659" y="5715"/>
                      <a:pt x="3494659" y="12700"/>
                    </a:cubicBezTo>
                    <a:lnTo>
                      <a:pt x="3494659" y="3576193"/>
                    </a:lnTo>
                    <a:cubicBezTo>
                      <a:pt x="3494659" y="3583178"/>
                      <a:pt x="3488944" y="3588893"/>
                      <a:pt x="3481959" y="3588893"/>
                    </a:cubicBezTo>
                    <a:lnTo>
                      <a:pt x="12700" y="3588893"/>
                    </a:lnTo>
                    <a:cubicBezTo>
                      <a:pt x="5715" y="3588893"/>
                      <a:pt x="0" y="3583178"/>
                      <a:pt x="0" y="3576193"/>
                    </a:cubicBezTo>
                    <a:moveTo>
                      <a:pt x="25400" y="3576193"/>
                    </a:moveTo>
                    <a:lnTo>
                      <a:pt x="12700" y="3576193"/>
                    </a:lnTo>
                    <a:lnTo>
                      <a:pt x="12700" y="3563493"/>
                    </a:lnTo>
                    <a:lnTo>
                      <a:pt x="3481959" y="3563493"/>
                    </a:lnTo>
                    <a:lnTo>
                      <a:pt x="3481959" y="3576193"/>
                    </a:lnTo>
                    <a:lnTo>
                      <a:pt x="3469259" y="3576193"/>
                    </a:lnTo>
                    <a:lnTo>
                      <a:pt x="3469259" y="12700"/>
                    </a:lnTo>
                    <a:lnTo>
                      <a:pt x="3481959" y="12700"/>
                    </a:lnTo>
                    <a:lnTo>
                      <a:pt x="3481959" y="25400"/>
                    </a:lnTo>
                    <a:cubicBezTo>
                      <a:pt x="1573276" y="25400"/>
                      <a:pt x="25400" y="1614805"/>
                      <a:pt x="25400" y="3576193"/>
                    </a:cubicBezTo>
                    <a:close/>
                  </a:path>
                </a:pathLst>
              </a:custGeom>
              <a:grpFill/>
            </p:spPr>
          </p:sp>
        </p:grpSp>
        <p:sp>
          <p:nvSpPr>
            <p:cNvPr id="21" name="TextBox 21"/>
            <p:cNvSpPr txBox="1"/>
            <p:nvPr/>
          </p:nvSpPr>
          <p:spPr>
            <a:xfrm>
              <a:off x="7089700" y="2888347"/>
              <a:ext cx="1403764" cy="1387067"/>
            </a:xfrm>
            <a:prstGeom prst="rect">
              <a:avLst/>
            </a:prstGeom>
          </p:spPr>
          <p:txBody>
            <a:bodyPr lIns="0" tIns="0" rIns="0" bIns="0" rtlCol="0" anchor="t">
              <a:spAutoFit/>
            </a:bodyPr>
            <a:lstStyle/>
            <a:p>
              <a:pPr algn="ctr">
                <a:lnSpc>
                  <a:spcPts val="5184"/>
                </a:lnSpc>
              </a:pPr>
              <a:r>
                <a:rPr lang="en-US" sz="4800" spc="-191" dirty="0">
                  <a:solidFill>
                    <a:srgbClr val="F6F6E9"/>
                  </a:solidFill>
                  <a:latin typeface="Open Sans"/>
                </a:rPr>
                <a:t>Plan</a:t>
              </a:r>
            </a:p>
          </p:txBody>
        </p:sp>
        <p:grpSp>
          <p:nvGrpSpPr>
            <p:cNvPr id="22" name="Group 22"/>
            <p:cNvGrpSpPr/>
            <p:nvPr/>
          </p:nvGrpSpPr>
          <p:grpSpPr>
            <a:xfrm rot="5400000">
              <a:off x="9825631" y="1761813"/>
              <a:ext cx="2635167" cy="2790656"/>
              <a:chOff x="0" y="0"/>
              <a:chExt cx="3513556" cy="3720874"/>
            </a:xfrm>
            <a:solidFill>
              <a:schemeClr val="accent5">
                <a:lumMod val="50000"/>
              </a:schemeClr>
            </a:solidFill>
          </p:grpSpPr>
          <p:sp>
            <p:nvSpPr>
              <p:cNvPr id="23" name="Freeform 23"/>
              <p:cNvSpPr/>
              <p:nvPr/>
            </p:nvSpPr>
            <p:spPr>
              <a:xfrm>
                <a:off x="12700" y="12700"/>
                <a:ext cx="3488182" cy="3695446"/>
              </a:xfrm>
              <a:custGeom>
                <a:avLst/>
                <a:gdLst/>
                <a:ahLst/>
                <a:cxnLst/>
                <a:rect l="l" t="t" r="r" b="b"/>
                <a:pathLst>
                  <a:path w="3488182" h="3695446">
                    <a:moveTo>
                      <a:pt x="0" y="3695446"/>
                    </a:moveTo>
                    <a:cubicBezTo>
                      <a:pt x="0" y="1654556"/>
                      <a:pt x="1561719" y="0"/>
                      <a:pt x="3488182" y="0"/>
                    </a:cubicBezTo>
                    <a:lnTo>
                      <a:pt x="3488182" y="3695446"/>
                    </a:lnTo>
                    <a:close/>
                  </a:path>
                </a:pathLst>
              </a:custGeom>
              <a:grpFill/>
            </p:spPr>
          </p:sp>
          <p:sp>
            <p:nvSpPr>
              <p:cNvPr id="24" name="Freeform 24"/>
              <p:cNvSpPr/>
              <p:nvPr/>
            </p:nvSpPr>
            <p:spPr>
              <a:xfrm>
                <a:off x="0" y="0"/>
                <a:ext cx="3513582" cy="3720846"/>
              </a:xfrm>
              <a:custGeom>
                <a:avLst/>
                <a:gdLst/>
                <a:ahLst/>
                <a:cxnLst/>
                <a:rect l="l" t="t" r="r" b="b"/>
                <a:pathLst>
                  <a:path w="3513582" h="3720846">
                    <a:moveTo>
                      <a:pt x="0" y="3708146"/>
                    </a:moveTo>
                    <a:cubicBezTo>
                      <a:pt x="0" y="1660906"/>
                      <a:pt x="1566672" y="0"/>
                      <a:pt x="3500882" y="0"/>
                    </a:cubicBezTo>
                    <a:cubicBezTo>
                      <a:pt x="3507867" y="0"/>
                      <a:pt x="3513582" y="5715"/>
                      <a:pt x="3513582" y="12700"/>
                    </a:cubicBezTo>
                    <a:lnTo>
                      <a:pt x="3513582" y="3708146"/>
                    </a:lnTo>
                    <a:cubicBezTo>
                      <a:pt x="3513582" y="3711575"/>
                      <a:pt x="3512185" y="3714750"/>
                      <a:pt x="3509899" y="3717163"/>
                    </a:cubicBezTo>
                    <a:cubicBezTo>
                      <a:pt x="3507613" y="3719576"/>
                      <a:pt x="3504311" y="3720846"/>
                      <a:pt x="3500882" y="3720846"/>
                    </a:cubicBezTo>
                    <a:lnTo>
                      <a:pt x="12700" y="3720846"/>
                    </a:lnTo>
                    <a:cubicBezTo>
                      <a:pt x="5715" y="3720846"/>
                      <a:pt x="0" y="3715131"/>
                      <a:pt x="0" y="3708146"/>
                    </a:cubicBezTo>
                    <a:moveTo>
                      <a:pt x="25400" y="3708146"/>
                    </a:moveTo>
                    <a:lnTo>
                      <a:pt x="12700" y="3708146"/>
                    </a:lnTo>
                    <a:lnTo>
                      <a:pt x="12700" y="3695446"/>
                    </a:lnTo>
                    <a:lnTo>
                      <a:pt x="3500882" y="3695446"/>
                    </a:lnTo>
                    <a:lnTo>
                      <a:pt x="3500882" y="3708146"/>
                    </a:lnTo>
                    <a:lnTo>
                      <a:pt x="3488182" y="3708146"/>
                    </a:lnTo>
                    <a:lnTo>
                      <a:pt x="3488182" y="12700"/>
                    </a:lnTo>
                    <a:lnTo>
                      <a:pt x="3500882" y="12700"/>
                    </a:lnTo>
                    <a:lnTo>
                      <a:pt x="3500882" y="25400"/>
                    </a:lnTo>
                    <a:cubicBezTo>
                      <a:pt x="1582039" y="25400"/>
                      <a:pt x="25400" y="1673479"/>
                      <a:pt x="25400" y="3708146"/>
                    </a:cubicBezTo>
                    <a:close/>
                  </a:path>
                </a:pathLst>
              </a:custGeom>
              <a:grpFill/>
            </p:spPr>
          </p:sp>
        </p:grpSp>
        <p:sp>
          <p:nvSpPr>
            <p:cNvPr id="25" name="TextBox 25"/>
            <p:cNvSpPr txBox="1"/>
            <p:nvPr/>
          </p:nvSpPr>
          <p:spPr>
            <a:xfrm>
              <a:off x="9975472" y="2900060"/>
              <a:ext cx="1523702" cy="1347080"/>
            </a:xfrm>
            <a:prstGeom prst="rect">
              <a:avLst/>
            </a:prstGeom>
          </p:spPr>
          <p:txBody>
            <a:bodyPr lIns="0" tIns="0" rIns="0" bIns="0" rtlCol="0" anchor="t">
              <a:spAutoFit/>
            </a:bodyPr>
            <a:lstStyle/>
            <a:p>
              <a:pPr algn="ctr">
                <a:lnSpc>
                  <a:spcPts val="5184"/>
                </a:lnSpc>
              </a:pPr>
              <a:r>
                <a:rPr lang="en-US" sz="4800" spc="-191">
                  <a:solidFill>
                    <a:srgbClr val="F6F6E9"/>
                  </a:solidFill>
                  <a:latin typeface="Open Sans"/>
                </a:rPr>
                <a:t>Do</a:t>
              </a:r>
            </a:p>
          </p:txBody>
        </p:sp>
        <p:grpSp>
          <p:nvGrpSpPr>
            <p:cNvPr id="26" name="Group 26"/>
            <p:cNvGrpSpPr/>
            <p:nvPr/>
          </p:nvGrpSpPr>
          <p:grpSpPr>
            <a:xfrm rot="-10800000">
              <a:off x="9648949" y="5586372"/>
              <a:ext cx="2988530" cy="2606908"/>
              <a:chOff x="0" y="0"/>
              <a:chExt cx="3984706" cy="3475878"/>
            </a:xfrm>
            <a:solidFill>
              <a:schemeClr val="accent5">
                <a:lumMod val="50000"/>
              </a:schemeClr>
            </a:solidFill>
          </p:grpSpPr>
          <p:sp>
            <p:nvSpPr>
              <p:cNvPr id="27" name="Freeform 27"/>
              <p:cNvSpPr/>
              <p:nvPr/>
            </p:nvSpPr>
            <p:spPr>
              <a:xfrm>
                <a:off x="12700" y="12700"/>
                <a:ext cx="3959352" cy="3450463"/>
              </a:xfrm>
              <a:custGeom>
                <a:avLst/>
                <a:gdLst/>
                <a:ahLst/>
                <a:cxnLst/>
                <a:rect l="l" t="t" r="r" b="b"/>
                <a:pathLst>
                  <a:path w="3959352" h="3450463">
                    <a:moveTo>
                      <a:pt x="0" y="3450463"/>
                    </a:moveTo>
                    <a:cubicBezTo>
                      <a:pt x="0" y="1544828"/>
                      <a:pt x="1772666" y="0"/>
                      <a:pt x="3959352" y="0"/>
                    </a:cubicBezTo>
                    <a:lnTo>
                      <a:pt x="3959352" y="3450463"/>
                    </a:lnTo>
                    <a:close/>
                  </a:path>
                </a:pathLst>
              </a:custGeom>
              <a:grpFill/>
            </p:spPr>
          </p:sp>
          <p:sp>
            <p:nvSpPr>
              <p:cNvPr id="28" name="Freeform 28"/>
              <p:cNvSpPr/>
              <p:nvPr/>
            </p:nvSpPr>
            <p:spPr>
              <a:xfrm>
                <a:off x="0" y="0"/>
                <a:ext cx="3984752" cy="3475863"/>
              </a:xfrm>
              <a:custGeom>
                <a:avLst/>
                <a:gdLst/>
                <a:ahLst/>
                <a:cxnLst/>
                <a:rect l="l" t="t" r="r" b="b"/>
                <a:pathLst>
                  <a:path w="3984752" h="3475863">
                    <a:moveTo>
                      <a:pt x="0" y="3463163"/>
                    </a:moveTo>
                    <a:cubicBezTo>
                      <a:pt x="0" y="1548892"/>
                      <a:pt x="1780032" y="0"/>
                      <a:pt x="3972052" y="0"/>
                    </a:cubicBezTo>
                    <a:cubicBezTo>
                      <a:pt x="3979037" y="0"/>
                      <a:pt x="3984752" y="5715"/>
                      <a:pt x="3984752" y="12700"/>
                    </a:cubicBezTo>
                    <a:lnTo>
                      <a:pt x="3984752" y="3463163"/>
                    </a:lnTo>
                    <a:cubicBezTo>
                      <a:pt x="3984752" y="3466592"/>
                      <a:pt x="3983355" y="3469767"/>
                      <a:pt x="3981069" y="3472180"/>
                    </a:cubicBezTo>
                    <a:cubicBezTo>
                      <a:pt x="3978783" y="3474593"/>
                      <a:pt x="3975481" y="3475863"/>
                      <a:pt x="3972052" y="3475863"/>
                    </a:cubicBezTo>
                    <a:lnTo>
                      <a:pt x="12700" y="3475863"/>
                    </a:lnTo>
                    <a:cubicBezTo>
                      <a:pt x="5715" y="3475863"/>
                      <a:pt x="0" y="3470148"/>
                      <a:pt x="0" y="3463163"/>
                    </a:cubicBezTo>
                    <a:moveTo>
                      <a:pt x="25400" y="3463163"/>
                    </a:moveTo>
                    <a:lnTo>
                      <a:pt x="12700" y="3463163"/>
                    </a:lnTo>
                    <a:lnTo>
                      <a:pt x="12700" y="3450463"/>
                    </a:lnTo>
                    <a:lnTo>
                      <a:pt x="3972052" y="3450463"/>
                    </a:lnTo>
                    <a:lnTo>
                      <a:pt x="3972052" y="3463163"/>
                    </a:lnTo>
                    <a:lnTo>
                      <a:pt x="3959352" y="3463163"/>
                    </a:lnTo>
                    <a:lnTo>
                      <a:pt x="3959352" y="12700"/>
                    </a:lnTo>
                    <a:lnTo>
                      <a:pt x="3972052" y="12700"/>
                    </a:lnTo>
                    <a:lnTo>
                      <a:pt x="3972052" y="25400"/>
                    </a:lnTo>
                    <a:cubicBezTo>
                      <a:pt x="1790700" y="25400"/>
                      <a:pt x="25400" y="1566164"/>
                      <a:pt x="25400" y="3463163"/>
                    </a:cubicBezTo>
                    <a:close/>
                  </a:path>
                </a:pathLst>
              </a:custGeom>
              <a:grpFill/>
            </p:spPr>
          </p:sp>
        </p:grpSp>
        <p:sp>
          <p:nvSpPr>
            <p:cNvPr id="29" name="TextBox 29"/>
            <p:cNvSpPr txBox="1"/>
            <p:nvPr/>
          </p:nvSpPr>
          <p:spPr>
            <a:xfrm>
              <a:off x="9876534" y="5880631"/>
              <a:ext cx="1663621" cy="1327099"/>
            </a:xfrm>
            <a:prstGeom prst="rect">
              <a:avLst/>
            </a:prstGeom>
          </p:spPr>
          <p:txBody>
            <a:bodyPr lIns="0" tIns="0" rIns="0" bIns="0" rtlCol="0" anchor="t">
              <a:spAutoFit/>
            </a:bodyPr>
            <a:lstStyle/>
            <a:p>
              <a:pPr algn="ctr">
                <a:lnSpc>
                  <a:spcPts val="5184"/>
                </a:lnSpc>
              </a:pPr>
              <a:r>
                <a:rPr lang="en-US" sz="4800" spc="-191">
                  <a:solidFill>
                    <a:srgbClr val="F6F6E9"/>
                  </a:solidFill>
                  <a:latin typeface="Open Sans"/>
                </a:rPr>
                <a:t>Study</a:t>
              </a:r>
            </a:p>
          </p:txBody>
        </p:sp>
        <p:grpSp>
          <p:nvGrpSpPr>
            <p:cNvPr id="30" name="Group 30"/>
            <p:cNvGrpSpPr/>
            <p:nvPr/>
          </p:nvGrpSpPr>
          <p:grpSpPr>
            <a:xfrm rot="-5400000">
              <a:off x="6066968" y="5440265"/>
              <a:ext cx="2705847" cy="2800185"/>
              <a:chOff x="0" y="0"/>
              <a:chExt cx="3739712" cy="3758550"/>
            </a:xfrm>
            <a:solidFill>
              <a:schemeClr val="accent5">
                <a:lumMod val="50000"/>
              </a:schemeClr>
            </a:solidFill>
          </p:grpSpPr>
          <p:sp>
            <p:nvSpPr>
              <p:cNvPr id="31" name="Freeform 31"/>
              <p:cNvSpPr/>
              <p:nvPr/>
            </p:nvSpPr>
            <p:spPr>
              <a:xfrm>
                <a:off x="12700" y="12700"/>
                <a:ext cx="3714369" cy="3733165"/>
              </a:xfrm>
              <a:custGeom>
                <a:avLst/>
                <a:gdLst/>
                <a:ahLst/>
                <a:cxnLst/>
                <a:rect l="l" t="t" r="r" b="b"/>
                <a:pathLst>
                  <a:path w="3714369" h="3733165">
                    <a:moveTo>
                      <a:pt x="0" y="3733165"/>
                    </a:moveTo>
                    <a:cubicBezTo>
                      <a:pt x="0" y="1671447"/>
                      <a:pt x="1662938" y="0"/>
                      <a:pt x="3714369" y="0"/>
                    </a:cubicBezTo>
                    <a:lnTo>
                      <a:pt x="3714369" y="3733165"/>
                    </a:lnTo>
                    <a:close/>
                  </a:path>
                </a:pathLst>
              </a:custGeom>
              <a:grpFill/>
            </p:spPr>
          </p:sp>
          <p:sp>
            <p:nvSpPr>
              <p:cNvPr id="32" name="Freeform 32"/>
              <p:cNvSpPr/>
              <p:nvPr/>
            </p:nvSpPr>
            <p:spPr>
              <a:xfrm>
                <a:off x="0" y="0"/>
                <a:ext cx="3739769" cy="3758565"/>
              </a:xfrm>
              <a:custGeom>
                <a:avLst/>
                <a:gdLst/>
                <a:ahLst/>
                <a:cxnLst/>
                <a:rect l="l" t="t" r="r" b="b"/>
                <a:pathLst>
                  <a:path w="3739769" h="3758565">
                    <a:moveTo>
                      <a:pt x="0" y="3745865"/>
                    </a:moveTo>
                    <a:cubicBezTo>
                      <a:pt x="0" y="1677162"/>
                      <a:pt x="1668526" y="0"/>
                      <a:pt x="3727069" y="0"/>
                    </a:cubicBezTo>
                    <a:cubicBezTo>
                      <a:pt x="3734054" y="0"/>
                      <a:pt x="3739769" y="5715"/>
                      <a:pt x="3739769" y="12700"/>
                    </a:cubicBezTo>
                    <a:lnTo>
                      <a:pt x="3739769" y="3745865"/>
                    </a:lnTo>
                    <a:cubicBezTo>
                      <a:pt x="3739769" y="3752850"/>
                      <a:pt x="3734054" y="3758565"/>
                      <a:pt x="3727069" y="3758565"/>
                    </a:cubicBezTo>
                    <a:lnTo>
                      <a:pt x="12700" y="3758565"/>
                    </a:lnTo>
                    <a:cubicBezTo>
                      <a:pt x="5715" y="3758565"/>
                      <a:pt x="0" y="3752850"/>
                      <a:pt x="0" y="3745865"/>
                    </a:cubicBezTo>
                    <a:moveTo>
                      <a:pt x="25400" y="3745865"/>
                    </a:moveTo>
                    <a:lnTo>
                      <a:pt x="12700" y="3745865"/>
                    </a:lnTo>
                    <a:lnTo>
                      <a:pt x="12700" y="3733165"/>
                    </a:lnTo>
                    <a:lnTo>
                      <a:pt x="3727069" y="3733165"/>
                    </a:lnTo>
                    <a:lnTo>
                      <a:pt x="3727069" y="3745865"/>
                    </a:lnTo>
                    <a:lnTo>
                      <a:pt x="3714369" y="3745865"/>
                    </a:lnTo>
                    <a:lnTo>
                      <a:pt x="3714369" y="12700"/>
                    </a:lnTo>
                    <a:lnTo>
                      <a:pt x="3727069" y="12700"/>
                    </a:lnTo>
                    <a:lnTo>
                      <a:pt x="3727069" y="25400"/>
                    </a:lnTo>
                    <a:cubicBezTo>
                      <a:pt x="1682750" y="25400"/>
                      <a:pt x="25400" y="1691005"/>
                      <a:pt x="25400" y="3745865"/>
                    </a:cubicBezTo>
                    <a:close/>
                  </a:path>
                </a:pathLst>
              </a:custGeom>
              <a:grpFill/>
            </p:spPr>
          </p:sp>
        </p:grpSp>
        <p:sp>
          <p:nvSpPr>
            <p:cNvPr id="33" name="TextBox 33"/>
            <p:cNvSpPr txBox="1"/>
            <p:nvPr/>
          </p:nvSpPr>
          <p:spPr>
            <a:xfrm>
              <a:off x="7048718" y="5781694"/>
              <a:ext cx="1543684" cy="1467019"/>
            </a:xfrm>
            <a:prstGeom prst="rect">
              <a:avLst/>
            </a:prstGeom>
          </p:spPr>
          <p:txBody>
            <a:bodyPr lIns="0" tIns="0" rIns="0" bIns="0" rtlCol="0" anchor="t">
              <a:spAutoFit/>
            </a:bodyPr>
            <a:lstStyle/>
            <a:p>
              <a:pPr algn="ctr">
                <a:lnSpc>
                  <a:spcPts val="5184"/>
                </a:lnSpc>
              </a:pPr>
              <a:r>
                <a:rPr lang="en-US" sz="4800" spc="-191">
                  <a:solidFill>
                    <a:srgbClr val="F6F6E9"/>
                  </a:solidFill>
                  <a:latin typeface="Open Sans"/>
                </a:rPr>
                <a:t>Act</a:t>
              </a:r>
            </a:p>
          </p:txBody>
        </p:sp>
        <p:grpSp>
          <p:nvGrpSpPr>
            <p:cNvPr id="34" name="Group 34"/>
            <p:cNvGrpSpPr/>
            <p:nvPr/>
          </p:nvGrpSpPr>
          <p:grpSpPr>
            <a:xfrm>
              <a:off x="8132075" y="3763394"/>
              <a:ext cx="2163096" cy="1938319"/>
              <a:chOff x="0" y="0"/>
              <a:chExt cx="2286780" cy="2176548"/>
            </a:xfrm>
          </p:grpSpPr>
          <p:sp>
            <p:nvSpPr>
              <p:cNvPr id="35" name="Freeform 35"/>
              <p:cNvSpPr/>
              <p:nvPr/>
            </p:nvSpPr>
            <p:spPr>
              <a:xfrm>
                <a:off x="147193" y="88011"/>
                <a:ext cx="2073783" cy="1000252"/>
              </a:xfrm>
              <a:custGeom>
                <a:avLst/>
                <a:gdLst/>
                <a:ahLst/>
                <a:cxnLst/>
                <a:rect l="l" t="t" r="r" b="b"/>
                <a:pathLst>
                  <a:path w="2073783" h="1000252">
                    <a:moveTo>
                      <a:pt x="0" y="1000252"/>
                    </a:moveTo>
                    <a:cubicBezTo>
                      <a:pt x="0" y="534924"/>
                      <a:pt x="359918" y="139446"/>
                      <a:pt x="846963" y="69723"/>
                    </a:cubicBezTo>
                    <a:cubicBezTo>
                      <a:pt x="1334008" y="0"/>
                      <a:pt x="1801749" y="276987"/>
                      <a:pt x="1947672" y="721360"/>
                    </a:cubicBezTo>
                    <a:lnTo>
                      <a:pt x="2073783" y="721360"/>
                    </a:lnTo>
                    <a:lnTo>
                      <a:pt x="1857883" y="1000252"/>
                    </a:lnTo>
                    <a:lnTo>
                      <a:pt x="1535684" y="721360"/>
                    </a:lnTo>
                    <a:lnTo>
                      <a:pt x="1657858" y="721360"/>
                    </a:lnTo>
                    <a:cubicBezTo>
                      <a:pt x="1515872" y="433578"/>
                      <a:pt x="1176147" y="276225"/>
                      <a:pt x="841883" y="343281"/>
                    </a:cubicBezTo>
                    <a:cubicBezTo>
                      <a:pt x="507619" y="410337"/>
                      <a:pt x="269113" y="683895"/>
                      <a:pt x="269113" y="1000252"/>
                    </a:cubicBezTo>
                    <a:close/>
                  </a:path>
                </a:pathLst>
              </a:custGeom>
              <a:solidFill>
                <a:srgbClr val="457D58"/>
              </a:solidFill>
            </p:spPr>
          </p:sp>
          <p:sp>
            <p:nvSpPr>
              <p:cNvPr id="36" name="Freeform 36"/>
              <p:cNvSpPr/>
              <p:nvPr/>
            </p:nvSpPr>
            <p:spPr>
              <a:xfrm>
                <a:off x="134493" y="74549"/>
                <a:ext cx="2099945" cy="1026541"/>
              </a:xfrm>
              <a:custGeom>
                <a:avLst/>
                <a:gdLst/>
                <a:ahLst/>
                <a:cxnLst/>
                <a:rect l="l" t="t" r="r" b="b"/>
                <a:pathLst>
                  <a:path w="2099945" h="1026541">
                    <a:moveTo>
                      <a:pt x="0" y="1013714"/>
                    </a:moveTo>
                    <a:cubicBezTo>
                      <a:pt x="0" y="541528"/>
                      <a:pt x="365125" y="141224"/>
                      <a:pt x="857758" y="70612"/>
                    </a:cubicBezTo>
                    <a:cubicBezTo>
                      <a:pt x="1350391" y="0"/>
                      <a:pt x="1824355" y="280162"/>
                      <a:pt x="1972310" y="730885"/>
                    </a:cubicBezTo>
                    <a:lnTo>
                      <a:pt x="1960245" y="734822"/>
                    </a:lnTo>
                    <a:lnTo>
                      <a:pt x="1960245" y="722122"/>
                    </a:lnTo>
                    <a:lnTo>
                      <a:pt x="2086356" y="722122"/>
                    </a:lnTo>
                    <a:cubicBezTo>
                      <a:pt x="2091182" y="722122"/>
                      <a:pt x="2095627" y="724916"/>
                      <a:pt x="2097786" y="729234"/>
                    </a:cubicBezTo>
                    <a:cubicBezTo>
                      <a:pt x="2099945" y="733552"/>
                      <a:pt x="2099437" y="738759"/>
                      <a:pt x="2096389" y="742569"/>
                    </a:cubicBezTo>
                    <a:lnTo>
                      <a:pt x="1880489" y="1021461"/>
                    </a:lnTo>
                    <a:cubicBezTo>
                      <a:pt x="1878330" y="1024255"/>
                      <a:pt x="1875155" y="1026033"/>
                      <a:pt x="1871726" y="1026287"/>
                    </a:cubicBezTo>
                    <a:cubicBezTo>
                      <a:pt x="1868297" y="1026541"/>
                      <a:pt x="1864741" y="1025525"/>
                      <a:pt x="1862201" y="1023239"/>
                    </a:cubicBezTo>
                    <a:lnTo>
                      <a:pt x="1540129" y="744474"/>
                    </a:lnTo>
                    <a:cubicBezTo>
                      <a:pt x="1536065" y="741045"/>
                      <a:pt x="1534668" y="735457"/>
                      <a:pt x="1536573" y="730377"/>
                    </a:cubicBezTo>
                    <a:cubicBezTo>
                      <a:pt x="1538478" y="725297"/>
                      <a:pt x="1543177" y="722122"/>
                      <a:pt x="1548511" y="722122"/>
                    </a:cubicBezTo>
                    <a:lnTo>
                      <a:pt x="1670685" y="722122"/>
                    </a:lnTo>
                    <a:lnTo>
                      <a:pt x="1670685" y="734822"/>
                    </a:lnTo>
                    <a:lnTo>
                      <a:pt x="1659255" y="740410"/>
                    </a:lnTo>
                    <a:cubicBezTo>
                      <a:pt x="1520063" y="458216"/>
                      <a:pt x="1186434" y="303022"/>
                      <a:pt x="857250" y="369189"/>
                    </a:cubicBezTo>
                    <a:cubicBezTo>
                      <a:pt x="528066" y="435356"/>
                      <a:pt x="294640" y="704088"/>
                      <a:pt x="294640" y="1013714"/>
                    </a:cubicBezTo>
                    <a:cubicBezTo>
                      <a:pt x="294640" y="1017143"/>
                      <a:pt x="293243" y="1020318"/>
                      <a:pt x="290957" y="1022731"/>
                    </a:cubicBezTo>
                    <a:cubicBezTo>
                      <a:pt x="288671" y="1025144"/>
                      <a:pt x="285369" y="1026414"/>
                      <a:pt x="281940" y="1026414"/>
                    </a:cubicBezTo>
                    <a:lnTo>
                      <a:pt x="12700" y="1026414"/>
                    </a:lnTo>
                    <a:cubicBezTo>
                      <a:pt x="5715" y="1026414"/>
                      <a:pt x="0" y="1020699"/>
                      <a:pt x="0" y="1013714"/>
                    </a:cubicBezTo>
                    <a:moveTo>
                      <a:pt x="25400" y="1013714"/>
                    </a:moveTo>
                    <a:lnTo>
                      <a:pt x="12700" y="1013714"/>
                    </a:lnTo>
                    <a:lnTo>
                      <a:pt x="12700" y="1001014"/>
                    </a:lnTo>
                    <a:lnTo>
                      <a:pt x="281813" y="1001014"/>
                    </a:lnTo>
                    <a:lnTo>
                      <a:pt x="281813" y="1013714"/>
                    </a:lnTo>
                    <a:lnTo>
                      <a:pt x="269113" y="1013714"/>
                    </a:lnTo>
                    <a:cubicBezTo>
                      <a:pt x="269113" y="690753"/>
                      <a:pt x="512572" y="412496"/>
                      <a:pt x="852170" y="344297"/>
                    </a:cubicBezTo>
                    <a:lnTo>
                      <a:pt x="854710" y="356743"/>
                    </a:lnTo>
                    <a:lnTo>
                      <a:pt x="852170" y="344297"/>
                    </a:lnTo>
                    <a:cubicBezTo>
                      <a:pt x="1191641" y="276098"/>
                      <a:pt x="1537335" y="435864"/>
                      <a:pt x="1681988" y="729234"/>
                    </a:cubicBezTo>
                    <a:cubicBezTo>
                      <a:pt x="1683893" y="733171"/>
                      <a:pt x="1683639" y="737870"/>
                      <a:pt x="1681353" y="741553"/>
                    </a:cubicBezTo>
                    <a:cubicBezTo>
                      <a:pt x="1679067" y="745236"/>
                      <a:pt x="1675003" y="747522"/>
                      <a:pt x="1670558" y="747522"/>
                    </a:cubicBezTo>
                    <a:lnTo>
                      <a:pt x="1548384" y="747522"/>
                    </a:lnTo>
                    <a:lnTo>
                      <a:pt x="1548384" y="734822"/>
                    </a:lnTo>
                    <a:lnTo>
                      <a:pt x="1556639" y="725170"/>
                    </a:lnTo>
                    <a:lnTo>
                      <a:pt x="1878838" y="1004062"/>
                    </a:lnTo>
                    <a:lnTo>
                      <a:pt x="1870583" y="1013714"/>
                    </a:lnTo>
                    <a:lnTo>
                      <a:pt x="1860550" y="1005967"/>
                    </a:lnTo>
                    <a:lnTo>
                      <a:pt x="2076450" y="727075"/>
                    </a:lnTo>
                    <a:lnTo>
                      <a:pt x="2086483" y="734822"/>
                    </a:lnTo>
                    <a:lnTo>
                      <a:pt x="2086483" y="747522"/>
                    </a:lnTo>
                    <a:lnTo>
                      <a:pt x="1960372" y="747522"/>
                    </a:lnTo>
                    <a:cubicBezTo>
                      <a:pt x="1954911" y="747522"/>
                      <a:pt x="1949958" y="743966"/>
                      <a:pt x="1948307" y="738759"/>
                    </a:cubicBezTo>
                    <a:cubicBezTo>
                      <a:pt x="1804416" y="300609"/>
                      <a:pt x="1342771" y="26797"/>
                      <a:pt x="861441" y="95758"/>
                    </a:cubicBezTo>
                    <a:lnTo>
                      <a:pt x="859663" y="83185"/>
                    </a:lnTo>
                    <a:lnTo>
                      <a:pt x="861441" y="95758"/>
                    </a:lnTo>
                    <a:cubicBezTo>
                      <a:pt x="380238" y="164719"/>
                      <a:pt x="25400" y="555244"/>
                      <a:pt x="25400" y="1013714"/>
                    </a:cubicBezTo>
                    <a:close/>
                  </a:path>
                </a:pathLst>
              </a:custGeom>
              <a:solidFill>
                <a:srgbClr val="CBDDD1"/>
              </a:solidFill>
            </p:spPr>
          </p:sp>
        </p:grpSp>
        <p:grpSp>
          <p:nvGrpSpPr>
            <p:cNvPr id="37" name="Group 37"/>
            <p:cNvGrpSpPr/>
            <p:nvPr/>
          </p:nvGrpSpPr>
          <p:grpSpPr>
            <a:xfrm rot="-10800000">
              <a:off x="8180315" y="4319802"/>
              <a:ext cx="2172471" cy="1879402"/>
              <a:chOff x="0" y="0"/>
              <a:chExt cx="2286780" cy="1988090"/>
            </a:xfrm>
          </p:grpSpPr>
          <p:sp>
            <p:nvSpPr>
              <p:cNvPr id="38" name="Freeform 38"/>
              <p:cNvSpPr/>
              <p:nvPr/>
            </p:nvSpPr>
            <p:spPr>
              <a:xfrm>
                <a:off x="135636" y="77597"/>
                <a:ext cx="2071116" cy="916432"/>
              </a:xfrm>
              <a:custGeom>
                <a:avLst/>
                <a:gdLst/>
                <a:ahLst/>
                <a:cxnLst/>
                <a:rect l="l" t="t" r="r" b="b"/>
                <a:pathLst>
                  <a:path w="2071116" h="916432">
                    <a:moveTo>
                      <a:pt x="0" y="916432"/>
                    </a:moveTo>
                    <a:cubicBezTo>
                      <a:pt x="0" y="497332"/>
                      <a:pt x="355092" y="139446"/>
                      <a:pt x="840232" y="69723"/>
                    </a:cubicBezTo>
                    <a:cubicBezTo>
                      <a:pt x="1325372" y="0"/>
                      <a:pt x="1798447" y="238887"/>
                      <a:pt x="1959864" y="634746"/>
                    </a:cubicBezTo>
                    <a:lnTo>
                      <a:pt x="2071116" y="634746"/>
                    </a:lnTo>
                    <a:lnTo>
                      <a:pt x="1892681" y="916432"/>
                    </a:lnTo>
                    <a:lnTo>
                      <a:pt x="1579626" y="634746"/>
                    </a:lnTo>
                    <a:lnTo>
                      <a:pt x="1684782" y="634746"/>
                    </a:lnTo>
                    <a:cubicBezTo>
                      <a:pt x="1523238" y="383413"/>
                      <a:pt x="1169289" y="253619"/>
                      <a:pt x="827659" y="320421"/>
                    </a:cubicBezTo>
                    <a:cubicBezTo>
                      <a:pt x="486029" y="387223"/>
                      <a:pt x="245745" y="633476"/>
                      <a:pt x="245745" y="916432"/>
                    </a:cubicBezTo>
                    <a:close/>
                  </a:path>
                </a:pathLst>
              </a:custGeom>
              <a:solidFill>
                <a:srgbClr val="457D58"/>
              </a:solidFill>
            </p:spPr>
          </p:sp>
          <p:sp>
            <p:nvSpPr>
              <p:cNvPr id="39" name="Freeform 39"/>
              <p:cNvSpPr/>
              <p:nvPr/>
            </p:nvSpPr>
            <p:spPr>
              <a:xfrm>
                <a:off x="122936" y="64389"/>
                <a:ext cx="2097151" cy="942848"/>
              </a:xfrm>
              <a:custGeom>
                <a:avLst/>
                <a:gdLst/>
                <a:ahLst/>
                <a:cxnLst/>
                <a:rect l="l" t="t" r="r" b="b"/>
                <a:pathLst>
                  <a:path w="2097151" h="942848">
                    <a:moveTo>
                      <a:pt x="0" y="929640"/>
                    </a:moveTo>
                    <a:cubicBezTo>
                      <a:pt x="0" y="502793"/>
                      <a:pt x="361315" y="140716"/>
                      <a:pt x="851027" y="70358"/>
                    </a:cubicBezTo>
                    <a:cubicBezTo>
                      <a:pt x="1340739" y="0"/>
                      <a:pt x="1820291" y="240792"/>
                      <a:pt x="1984248" y="643255"/>
                    </a:cubicBezTo>
                    <a:lnTo>
                      <a:pt x="1972437" y="648081"/>
                    </a:lnTo>
                    <a:lnTo>
                      <a:pt x="1972437" y="635381"/>
                    </a:lnTo>
                    <a:lnTo>
                      <a:pt x="2083689" y="635381"/>
                    </a:lnTo>
                    <a:cubicBezTo>
                      <a:pt x="2088261" y="635381"/>
                      <a:pt x="2092579" y="637921"/>
                      <a:pt x="2094865" y="641985"/>
                    </a:cubicBezTo>
                    <a:cubicBezTo>
                      <a:pt x="2097151" y="646049"/>
                      <a:pt x="2096897" y="651002"/>
                      <a:pt x="2094484" y="654939"/>
                    </a:cubicBezTo>
                    <a:lnTo>
                      <a:pt x="1916176" y="936498"/>
                    </a:lnTo>
                    <a:cubicBezTo>
                      <a:pt x="1914144" y="939673"/>
                      <a:pt x="1910842" y="941832"/>
                      <a:pt x="1907159" y="942340"/>
                    </a:cubicBezTo>
                    <a:cubicBezTo>
                      <a:pt x="1903476" y="942848"/>
                      <a:pt x="1899666" y="941705"/>
                      <a:pt x="1896872" y="939165"/>
                    </a:cubicBezTo>
                    <a:lnTo>
                      <a:pt x="1583817" y="657479"/>
                    </a:lnTo>
                    <a:cubicBezTo>
                      <a:pt x="1579880" y="653923"/>
                      <a:pt x="1578610" y="648462"/>
                      <a:pt x="1580515" y="643509"/>
                    </a:cubicBezTo>
                    <a:cubicBezTo>
                      <a:pt x="1582420" y="638556"/>
                      <a:pt x="1587119" y="635381"/>
                      <a:pt x="1592326" y="635381"/>
                    </a:cubicBezTo>
                    <a:lnTo>
                      <a:pt x="1697482" y="635381"/>
                    </a:lnTo>
                    <a:lnTo>
                      <a:pt x="1697482" y="648081"/>
                    </a:lnTo>
                    <a:lnTo>
                      <a:pt x="1684782" y="648081"/>
                    </a:lnTo>
                    <a:lnTo>
                      <a:pt x="1697482" y="648081"/>
                    </a:lnTo>
                    <a:lnTo>
                      <a:pt x="1686814" y="654939"/>
                    </a:lnTo>
                    <a:cubicBezTo>
                      <a:pt x="1528699" y="408813"/>
                      <a:pt x="1180465" y="280162"/>
                      <a:pt x="842899" y="346202"/>
                    </a:cubicBezTo>
                    <a:cubicBezTo>
                      <a:pt x="505333" y="412242"/>
                      <a:pt x="271145" y="654558"/>
                      <a:pt x="271145" y="929640"/>
                    </a:cubicBezTo>
                    <a:cubicBezTo>
                      <a:pt x="271145" y="936625"/>
                      <a:pt x="265430" y="942340"/>
                      <a:pt x="258445" y="942340"/>
                    </a:cubicBezTo>
                    <a:lnTo>
                      <a:pt x="12700" y="942340"/>
                    </a:lnTo>
                    <a:cubicBezTo>
                      <a:pt x="9271" y="942340"/>
                      <a:pt x="6096" y="940943"/>
                      <a:pt x="3683" y="938657"/>
                    </a:cubicBezTo>
                    <a:cubicBezTo>
                      <a:pt x="1270" y="936371"/>
                      <a:pt x="0" y="933069"/>
                      <a:pt x="0" y="929640"/>
                    </a:cubicBezTo>
                    <a:moveTo>
                      <a:pt x="25400" y="929640"/>
                    </a:moveTo>
                    <a:lnTo>
                      <a:pt x="12700" y="929640"/>
                    </a:lnTo>
                    <a:lnTo>
                      <a:pt x="12700" y="916940"/>
                    </a:lnTo>
                    <a:lnTo>
                      <a:pt x="258445" y="916940"/>
                    </a:lnTo>
                    <a:lnTo>
                      <a:pt x="258445" y="929640"/>
                    </a:lnTo>
                    <a:lnTo>
                      <a:pt x="245745" y="929640"/>
                    </a:lnTo>
                    <a:cubicBezTo>
                      <a:pt x="245745" y="638937"/>
                      <a:pt x="492379" y="388874"/>
                      <a:pt x="837946" y="321183"/>
                    </a:cubicBezTo>
                    <a:lnTo>
                      <a:pt x="840359" y="333629"/>
                    </a:lnTo>
                    <a:lnTo>
                      <a:pt x="837946" y="321183"/>
                    </a:lnTo>
                    <a:cubicBezTo>
                      <a:pt x="1183513" y="253492"/>
                      <a:pt x="1543304" y="384556"/>
                      <a:pt x="1708150" y="641096"/>
                    </a:cubicBezTo>
                    <a:cubicBezTo>
                      <a:pt x="1709420" y="643128"/>
                      <a:pt x="1710182" y="645541"/>
                      <a:pt x="1710182" y="647954"/>
                    </a:cubicBezTo>
                    <a:cubicBezTo>
                      <a:pt x="1710182" y="654939"/>
                      <a:pt x="1704467" y="660654"/>
                      <a:pt x="1697482" y="660654"/>
                    </a:cubicBezTo>
                    <a:lnTo>
                      <a:pt x="1592326" y="660654"/>
                    </a:lnTo>
                    <a:lnTo>
                      <a:pt x="1592326" y="647954"/>
                    </a:lnTo>
                    <a:lnTo>
                      <a:pt x="1600835" y="638556"/>
                    </a:lnTo>
                    <a:lnTo>
                      <a:pt x="1913890" y="920242"/>
                    </a:lnTo>
                    <a:lnTo>
                      <a:pt x="1905381" y="929640"/>
                    </a:lnTo>
                    <a:lnTo>
                      <a:pt x="1894713" y="922782"/>
                    </a:lnTo>
                    <a:lnTo>
                      <a:pt x="2073148" y="641096"/>
                    </a:lnTo>
                    <a:lnTo>
                      <a:pt x="2083816" y="647954"/>
                    </a:lnTo>
                    <a:lnTo>
                      <a:pt x="2083816" y="660654"/>
                    </a:lnTo>
                    <a:lnTo>
                      <a:pt x="1972564" y="660654"/>
                    </a:lnTo>
                    <a:cubicBezTo>
                      <a:pt x="1967357" y="660654"/>
                      <a:pt x="1962785" y="657479"/>
                      <a:pt x="1960753" y="652780"/>
                    </a:cubicBezTo>
                    <a:cubicBezTo>
                      <a:pt x="1802003" y="263271"/>
                      <a:pt x="1335151" y="26416"/>
                      <a:pt x="854583" y="95504"/>
                    </a:cubicBezTo>
                    <a:lnTo>
                      <a:pt x="852805" y="82931"/>
                    </a:lnTo>
                    <a:lnTo>
                      <a:pt x="854583" y="95504"/>
                    </a:lnTo>
                    <a:cubicBezTo>
                      <a:pt x="374269" y="164592"/>
                      <a:pt x="25273" y="518287"/>
                      <a:pt x="25273" y="929640"/>
                    </a:cubicBezTo>
                    <a:close/>
                  </a:path>
                </a:pathLst>
              </a:custGeom>
              <a:solidFill>
                <a:srgbClr val="CBDDD1"/>
              </a:solidFill>
            </p:spPr>
          </p:sp>
        </p:grpSp>
      </p:grpSp>
      <p:sp>
        <p:nvSpPr>
          <p:cNvPr id="42" name="TextBox 41">
            <a:extLst>
              <a:ext uri="{FF2B5EF4-FFF2-40B4-BE49-F238E27FC236}">
                <a16:creationId xmlns:a16="http://schemas.microsoft.com/office/drawing/2014/main" id="{B2294F0F-EDA8-8756-C82F-156242E9405F}"/>
              </a:ext>
            </a:extLst>
          </p:cNvPr>
          <p:cNvSpPr txBox="1"/>
          <p:nvPr/>
        </p:nvSpPr>
        <p:spPr>
          <a:xfrm>
            <a:off x="12856099" y="1543070"/>
            <a:ext cx="3745521" cy="2677656"/>
          </a:xfrm>
          <a:prstGeom prst="rect">
            <a:avLst/>
          </a:prstGeom>
          <a:noFill/>
        </p:spPr>
        <p:txBody>
          <a:bodyPr wrap="square" rtlCol="0">
            <a:spAutoFit/>
          </a:bodyPr>
          <a:lstStyle/>
          <a:p>
            <a:r>
              <a:rPr lang="en-GB" sz="2400" dirty="0"/>
              <a:t>What happened when you carried out your test?</a:t>
            </a:r>
          </a:p>
          <a:p>
            <a:endParaRPr lang="en-GB" sz="2400" dirty="0"/>
          </a:p>
          <a:p>
            <a:r>
              <a:rPr lang="en-GB" sz="2400" dirty="0"/>
              <a:t>What did the data show?</a:t>
            </a:r>
          </a:p>
          <a:p>
            <a:endParaRPr lang="en-GB" sz="2400" dirty="0"/>
          </a:p>
          <a:p>
            <a:r>
              <a:rPr lang="en-GB" sz="2400" dirty="0"/>
              <a:t>Did the change result in an improvement?</a:t>
            </a:r>
          </a:p>
        </p:txBody>
      </p:sp>
      <p:sp>
        <p:nvSpPr>
          <p:cNvPr id="43" name="TextBox 42">
            <a:extLst>
              <a:ext uri="{FF2B5EF4-FFF2-40B4-BE49-F238E27FC236}">
                <a16:creationId xmlns:a16="http://schemas.microsoft.com/office/drawing/2014/main" id="{6D09D881-AFAD-4E89-83F5-9648FA64AA82}"/>
              </a:ext>
            </a:extLst>
          </p:cNvPr>
          <p:cNvSpPr txBox="1"/>
          <p:nvPr/>
        </p:nvSpPr>
        <p:spPr>
          <a:xfrm>
            <a:off x="12856099" y="5880631"/>
            <a:ext cx="3745521" cy="1569660"/>
          </a:xfrm>
          <a:prstGeom prst="rect">
            <a:avLst/>
          </a:prstGeom>
          <a:noFill/>
        </p:spPr>
        <p:txBody>
          <a:bodyPr wrap="square" rtlCol="0">
            <a:spAutoFit/>
          </a:bodyPr>
          <a:lstStyle/>
          <a:p>
            <a:r>
              <a:rPr lang="en-GB" sz="2400" dirty="0"/>
              <a:t>What have you noticed?</a:t>
            </a:r>
          </a:p>
          <a:p>
            <a:endParaRPr lang="en-GB" sz="2400" b="1" dirty="0"/>
          </a:p>
          <a:p>
            <a:r>
              <a:rPr lang="en-GB" sz="2400" dirty="0"/>
              <a:t>Were there any unexpected outcomes?</a:t>
            </a:r>
          </a:p>
        </p:txBody>
      </p:sp>
      <p:sp>
        <p:nvSpPr>
          <p:cNvPr id="44" name="TextBox 43">
            <a:extLst>
              <a:ext uri="{FF2B5EF4-FFF2-40B4-BE49-F238E27FC236}">
                <a16:creationId xmlns:a16="http://schemas.microsoft.com/office/drawing/2014/main" id="{EC89E6CF-7D66-D05D-B39F-EFF451CED67B}"/>
              </a:ext>
            </a:extLst>
          </p:cNvPr>
          <p:cNvSpPr txBox="1"/>
          <p:nvPr/>
        </p:nvSpPr>
        <p:spPr>
          <a:xfrm>
            <a:off x="1806064" y="5880631"/>
            <a:ext cx="3745521" cy="1938992"/>
          </a:xfrm>
          <a:prstGeom prst="rect">
            <a:avLst/>
          </a:prstGeom>
          <a:noFill/>
        </p:spPr>
        <p:txBody>
          <a:bodyPr wrap="square" rtlCol="0">
            <a:spAutoFit/>
          </a:bodyPr>
          <a:lstStyle/>
          <a:p>
            <a:r>
              <a:rPr lang="en-GB" sz="2400" dirty="0"/>
              <a:t>Will you ADOPT the change, ADAPT it or ABANDON it?</a:t>
            </a:r>
          </a:p>
          <a:p>
            <a:endParaRPr lang="en-GB" sz="2400" dirty="0"/>
          </a:p>
          <a:p>
            <a:r>
              <a:rPr lang="en-GB" sz="2400" dirty="0"/>
              <a:t>Will you do another PDSA cycle</a:t>
            </a:r>
          </a:p>
        </p:txBody>
      </p:sp>
      <p:sp>
        <p:nvSpPr>
          <p:cNvPr id="45" name="TextBox 44">
            <a:extLst>
              <a:ext uri="{FF2B5EF4-FFF2-40B4-BE49-F238E27FC236}">
                <a16:creationId xmlns:a16="http://schemas.microsoft.com/office/drawing/2014/main" id="{BEA6790F-AFEE-B5A5-FC75-441BB50B43FD}"/>
              </a:ext>
            </a:extLst>
          </p:cNvPr>
          <p:cNvSpPr txBox="1"/>
          <p:nvPr/>
        </p:nvSpPr>
        <p:spPr>
          <a:xfrm>
            <a:off x="1806064" y="1543070"/>
            <a:ext cx="3745521" cy="3046988"/>
          </a:xfrm>
          <a:prstGeom prst="rect">
            <a:avLst/>
          </a:prstGeom>
          <a:noFill/>
        </p:spPr>
        <p:txBody>
          <a:bodyPr wrap="square" rtlCol="0">
            <a:spAutoFit/>
          </a:bodyPr>
          <a:lstStyle/>
          <a:p>
            <a:r>
              <a:rPr lang="en-GB" sz="2400" dirty="0"/>
              <a:t>What will you change or test?</a:t>
            </a:r>
          </a:p>
          <a:p>
            <a:endParaRPr lang="en-GB" sz="2400" dirty="0"/>
          </a:p>
          <a:p>
            <a:r>
              <a:rPr lang="en-GB" sz="2400" dirty="0"/>
              <a:t>Have you got a baseline data set?</a:t>
            </a:r>
          </a:p>
          <a:p>
            <a:endParaRPr lang="en-GB" sz="2400" dirty="0"/>
          </a:p>
          <a:p>
            <a:r>
              <a:rPr lang="en-GB" sz="2400" dirty="0"/>
              <a:t>What do you predict will happen?</a:t>
            </a:r>
          </a:p>
        </p:txBody>
      </p:sp>
      <p:pic>
        <p:nvPicPr>
          <p:cNvPr id="46" name="Picture 45" descr="A close-up of a logo">
            <a:extLst>
              <a:ext uri="{FF2B5EF4-FFF2-40B4-BE49-F238E27FC236}">
                <a16:creationId xmlns:a16="http://schemas.microsoft.com/office/drawing/2014/main" id="{6EDEAE72-7A2C-2645-8174-11608635D7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97000" y="9225055"/>
            <a:ext cx="3459962" cy="838375"/>
          </a:xfrm>
          <a:prstGeom prst="rect">
            <a:avLst/>
          </a:prstGeom>
        </p:spPr>
      </p:pic>
      <p:pic>
        <p:nvPicPr>
          <p:cNvPr id="9" name="Audio 8">
            <a:hlinkClick r:id="" action="ppaction://media"/>
            <a:extLst>
              <a:ext uri="{FF2B5EF4-FFF2-40B4-BE49-F238E27FC236}">
                <a16:creationId xmlns:a16="http://schemas.microsoft.com/office/drawing/2014/main" id="{DEC2D0EA-150C-A07C-AA8A-79D364E72CA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13954"/>
    </mc:Choice>
    <mc:Fallback>
      <p:transition spd="slow" advTm="113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37844" y="1081200"/>
            <a:ext cx="9172956" cy="977704"/>
          </a:xfrm>
          <a:prstGeom prst="rect">
            <a:avLst/>
          </a:prstGeom>
        </p:spPr>
        <p:txBody>
          <a:bodyPr wrap="square" lIns="0" tIns="0" rIns="0" bIns="0" rtlCol="0" anchor="t">
            <a:spAutoFit/>
          </a:bodyPr>
          <a:lstStyle/>
          <a:p>
            <a:pPr algn="l">
              <a:lnSpc>
                <a:spcPts val="8100"/>
              </a:lnSpc>
            </a:pPr>
            <a:r>
              <a:rPr lang="en-US" sz="6000" dirty="0">
                <a:solidFill>
                  <a:srgbClr val="365B6D"/>
                </a:solidFill>
                <a:latin typeface="Open Sans" panose="020B0606030504020204" pitchFamily="34" charset="0"/>
                <a:ea typeface="Open Sans" panose="020B0606030504020204" pitchFamily="34" charset="0"/>
                <a:cs typeface="Open Sans" panose="020B0606030504020204" pitchFamily="34" charset="0"/>
              </a:rPr>
              <a:t>Some QI Approaches </a:t>
            </a:r>
          </a:p>
        </p:txBody>
      </p:sp>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37844" y="2476500"/>
            <a:ext cx="7420356" cy="127056"/>
          </a:xfrm>
          <a:prstGeom prst="rect">
            <a:avLst/>
          </a:prstGeom>
        </p:spPr>
      </p:pic>
      <p:pic>
        <p:nvPicPr>
          <p:cNvPr id="6" name="Picture 5" descr="A close-up of a logo">
            <a:extLst>
              <a:ext uri="{FF2B5EF4-FFF2-40B4-BE49-F238E27FC236}">
                <a16:creationId xmlns:a16="http://schemas.microsoft.com/office/drawing/2014/main" id="{96F99861-83BA-298C-B094-EB43A973F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63468" y="9038494"/>
            <a:ext cx="2793994" cy="677006"/>
          </a:xfrm>
          <a:prstGeom prst="rect">
            <a:avLst/>
          </a:prstGeom>
        </p:spPr>
      </p:pic>
      <p:sp>
        <p:nvSpPr>
          <p:cNvPr id="7" name="TextBox 6">
            <a:extLst>
              <a:ext uri="{FF2B5EF4-FFF2-40B4-BE49-F238E27FC236}">
                <a16:creationId xmlns:a16="http://schemas.microsoft.com/office/drawing/2014/main" id="{D652BC2A-83E3-8AD5-0031-8791E10DA79D}"/>
              </a:ext>
            </a:extLst>
          </p:cNvPr>
          <p:cNvSpPr txBox="1"/>
          <p:nvPr/>
        </p:nvSpPr>
        <p:spPr>
          <a:xfrm>
            <a:off x="-8077200" y="2829881"/>
            <a:ext cx="7267956" cy="769441"/>
          </a:xfrm>
          <a:prstGeom prst="rect">
            <a:avLst/>
          </a:prstGeom>
          <a:noFill/>
        </p:spPr>
        <p:txBody>
          <a:bodyPr wrap="square" rtlCol="0">
            <a:spAutoFit/>
          </a:bodyPr>
          <a:lstStyle/>
          <a:p>
            <a:r>
              <a:rPr lang="en-GB" sz="4400" dirty="0"/>
              <a:t>IHI Model for Improvement</a:t>
            </a:r>
          </a:p>
        </p:txBody>
      </p:sp>
      <p:sp>
        <p:nvSpPr>
          <p:cNvPr id="8" name="TextBox 7">
            <a:extLst>
              <a:ext uri="{FF2B5EF4-FFF2-40B4-BE49-F238E27FC236}">
                <a16:creationId xmlns:a16="http://schemas.microsoft.com/office/drawing/2014/main" id="{38BE0D25-0040-9AFA-2A31-77D3128D4810}"/>
              </a:ext>
            </a:extLst>
          </p:cNvPr>
          <p:cNvSpPr txBox="1"/>
          <p:nvPr/>
        </p:nvSpPr>
        <p:spPr>
          <a:xfrm>
            <a:off x="-7086600" y="-138199"/>
            <a:ext cx="7267956" cy="769441"/>
          </a:xfrm>
          <a:prstGeom prst="rect">
            <a:avLst/>
          </a:prstGeom>
          <a:noFill/>
        </p:spPr>
        <p:txBody>
          <a:bodyPr wrap="square" rtlCol="0">
            <a:spAutoFit/>
          </a:bodyPr>
          <a:lstStyle/>
          <a:p>
            <a:r>
              <a:rPr lang="en-GB" sz="4400" dirty="0"/>
              <a:t>Project Management</a:t>
            </a:r>
          </a:p>
        </p:txBody>
      </p:sp>
      <p:sp>
        <p:nvSpPr>
          <p:cNvPr id="9" name="TextBox 8">
            <a:extLst>
              <a:ext uri="{FF2B5EF4-FFF2-40B4-BE49-F238E27FC236}">
                <a16:creationId xmlns:a16="http://schemas.microsoft.com/office/drawing/2014/main" id="{775030B6-1AB1-8B5B-7515-4645A35F586F}"/>
              </a:ext>
            </a:extLst>
          </p:cNvPr>
          <p:cNvSpPr txBox="1"/>
          <p:nvPr/>
        </p:nvSpPr>
        <p:spPr>
          <a:xfrm>
            <a:off x="-7696200" y="4374059"/>
            <a:ext cx="1933956" cy="769441"/>
          </a:xfrm>
          <a:prstGeom prst="rect">
            <a:avLst/>
          </a:prstGeom>
          <a:noFill/>
        </p:spPr>
        <p:txBody>
          <a:bodyPr wrap="square" rtlCol="0">
            <a:spAutoFit/>
          </a:bodyPr>
          <a:lstStyle/>
          <a:p>
            <a:r>
              <a:rPr lang="en-GB" sz="4400" dirty="0"/>
              <a:t>Lean </a:t>
            </a:r>
          </a:p>
        </p:txBody>
      </p:sp>
      <p:sp>
        <p:nvSpPr>
          <p:cNvPr id="10" name="TextBox 9">
            <a:extLst>
              <a:ext uri="{FF2B5EF4-FFF2-40B4-BE49-F238E27FC236}">
                <a16:creationId xmlns:a16="http://schemas.microsoft.com/office/drawing/2014/main" id="{8F34FC38-1F78-5AE5-7729-C619EAB9BD1F}"/>
              </a:ext>
            </a:extLst>
          </p:cNvPr>
          <p:cNvSpPr txBox="1"/>
          <p:nvPr/>
        </p:nvSpPr>
        <p:spPr>
          <a:xfrm>
            <a:off x="-7696200" y="7809250"/>
            <a:ext cx="7267956" cy="769441"/>
          </a:xfrm>
          <a:prstGeom prst="rect">
            <a:avLst/>
          </a:prstGeom>
          <a:noFill/>
        </p:spPr>
        <p:txBody>
          <a:bodyPr wrap="square" rtlCol="0">
            <a:spAutoFit/>
          </a:bodyPr>
          <a:lstStyle/>
          <a:p>
            <a:r>
              <a:rPr lang="en-GB" sz="4400" dirty="0"/>
              <a:t>Improving Together</a:t>
            </a:r>
          </a:p>
        </p:txBody>
      </p:sp>
      <p:sp>
        <p:nvSpPr>
          <p:cNvPr id="11" name="TextBox 10">
            <a:extLst>
              <a:ext uri="{FF2B5EF4-FFF2-40B4-BE49-F238E27FC236}">
                <a16:creationId xmlns:a16="http://schemas.microsoft.com/office/drawing/2014/main" id="{29941287-E047-BFFD-D217-D58F75A38B9D}"/>
              </a:ext>
            </a:extLst>
          </p:cNvPr>
          <p:cNvSpPr txBox="1"/>
          <p:nvPr/>
        </p:nvSpPr>
        <p:spPr>
          <a:xfrm>
            <a:off x="-7696200" y="5753100"/>
            <a:ext cx="7267956" cy="1446550"/>
          </a:xfrm>
          <a:prstGeom prst="rect">
            <a:avLst/>
          </a:prstGeom>
          <a:noFill/>
        </p:spPr>
        <p:txBody>
          <a:bodyPr wrap="square" rtlCol="0">
            <a:spAutoFit/>
          </a:bodyPr>
          <a:lstStyle/>
          <a:p>
            <a:r>
              <a:rPr lang="en-GB" sz="4400" dirty="0"/>
              <a:t>Quality, Service Improvement and Redesign (QSIR)</a:t>
            </a:r>
          </a:p>
        </p:txBody>
      </p:sp>
      <p:pic>
        <p:nvPicPr>
          <p:cNvPr id="13" name="Picture 12" descr="Two doctors walking in hospital">
            <a:extLst>
              <a:ext uri="{FF2B5EF4-FFF2-40B4-BE49-F238E27FC236}">
                <a16:creationId xmlns:a16="http://schemas.microsoft.com/office/drawing/2014/main" id="{2A71F3B2-C9C1-6BC0-73C2-C4E9664AE9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126200" y="-1104891"/>
            <a:ext cx="5205827" cy="34722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A close-up of a logo">
            <a:extLst>
              <a:ext uri="{FF2B5EF4-FFF2-40B4-BE49-F238E27FC236}">
                <a16:creationId xmlns:a16="http://schemas.microsoft.com/office/drawing/2014/main" id="{9868B837-1A82-955E-EE29-C23B140DF0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17" name="Audio 16">
            <a:hlinkClick r:id="" action="ppaction://media"/>
            <a:extLst>
              <a:ext uri="{FF2B5EF4-FFF2-40B4-BE49-F238E27FC236}">
                <a16:creationId xmlns:a16="http://schemas.microsoft.com/office/drawing/2014/main" id="{C7E7B1D0-EA27-44EC-AF7C-3FB9813DF8F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082"/>
    </mc:Choice>
    <mc:Fallback>
      <p:transition spd="slow" advTm="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C1752BF9-54B1-4951-61D3-EF4F38B9F231}"/>
              </a:ext>
            </a:extLst>
          </p:cNvPr>
          <p:cNvSpPr txBox="1"/>
          <p:nvPr/>
        </p:nvSpPr>
        <p:spPr>
          <a:xfrm>
            <a:off x="1595675" y="2370926"/>
            <a:ext cx="7620000" cy="5909310"/>
          </a:xfrm>
          <a:prstGeom prst="rect">
            <a:avLst/>
          </a:prstGeom>
          <a:noFill/>
        </p:spPr>
        <p:txBody>
          <a:bodyPr wrap="square" rtlCol="0">
            <a:spAutoFit/>
          </a:bodyPr>
          <a:lstStyle/>
          <a:p>
            <a:r>
              <a:rPr lang="en-GB" sz="3600" b="1" dirty="0">
                <a:latin typeface="Open Sans" panose="020B0606030504020204" pitchFamily="34" charset="0"/>
                <a:ea typeface="Open Sans" panose="020B0606030504020204" pitchFamily="34" charset="0"/>
                <a:cs typeface="Open Sans" panose="020B0606030504020204" pitchFamily="34" charset="0"/>
              </a:rPr>
              <a:t>Remember!</a:t>
            </a:r>
          </a:p>
          <a:p>
            <a:endParaRPr lang="en-GB" sz="3600" dirty="0">
              <a:latin typeface="Open Sans" panose="020B0606030504020204" pitchFamily="34" charset="0"/>
              <a:ea typeface="Open Sans" panose="020B0606030504020204" pitchFamily="34" charset="0"/>
              <a:cs typeface="Open Sans" panose="020B0606030504020204" pitchFamily="34" charset="0"/>
            </a:endParaRPr>
          </a:p>
          <a:p>
            <a:r>
              <a:rPr lang="en-GB" sz="3600" dirty="0">
                <a:latin typeface="Open Sans" panose="020B0606030504020204" pitchFamily="34" charset="0"/>
                <a:ea typeface="Open Sans" panose="020B0606030504020204" pitchFamily="34" charset="0"/>
                <a:cs typeface="Open Sans" panose="020B0606030504020204" pitchFamily="34" charset="0"/>
              </a:rPr>
              <a:t>This is Rapid Cycle Improvement</a:t>
            </a:r>
          </a:p>
          <a:p>
            <a:endParaRPr lang="en-GB" sz="3600" dirty="0">
              <a:latin typeface="Open Sans" panose="020B0606030504020204" pitchFamily="34" charset="0"/>
              <a:ea typeface="Open Sans" panose="020B0606030504020204" pitchFamily="34" charset="0"/>
              <a:cs typeface="Open Sans" panose="020B0606030504020204" pitchFamily="34" charset="0"/>
            </a:endParaRPr>
          </a:p>
          <a:p>
            <a:r>
              <a:rPr lang="en-GB" sz="3600" dirty="0">
                <a:latin typeface="Open Sans" panose="020B0606030504020204" pitchFamily="34" charset="0"/>
                <a:ea typeface="Open Sans" panose="020B0606030504020204" pitchFamily="34" charset="0"/>
                <a:cs typeface="Open Sans" panose="020B0606030504020204" pitchFamily="34" charset="0"/>
              </a:rPr>
              <a:t>Fail stands for </a:t>
            </a:r>
            <a:r>
              <a:rPr lang="en-GB" sz="3600" b="1" dirty="0">
                <a:latin typeface="Open Sans" panose="020B0606030504020204" pitchFamily="34" charset="0"/>
                <a:ea typeface="Open Sans" panose="020B0606030504020204" pitchFamily="34" charset="0"/>
                <a:cs typeface="Open Sans" panose="020B0606030504020204" pitchFamily="34" charset="0"/>
              </a:rPr>
              <a:t>F</a:t>
            </a:r>
            <a:r>
              <a:rPr lang="en-GB" sz="3600" dirty="0">
                <a:latin typeface="Open Sans" panose="020B0606030504020204" pitchFamily="34" charset="0"/>
                <a:ea typeface="Open Sans" panose="020B0606030504020204" pitchFamily="34" charset="0"/>
                <a:cs typeface="Open Sans" panose="020B0606030504020204" pitchFamily="34" charset="0"/>
              </a:rPr>
              <a:t>irst </a:t>
            </a:r>
            <a:r>
              <a:rPr lang="en-GB" sz="3600" b="1" dirty="0">
                <a:latin typeface="Open Sans" panose="020B0606030504020204" pitchFamily="34" charset="0"/>
                <a:ea typeface="Open Sans" panose="020B0606030504020204" pitchFamily="34" charset="0"/>
                <a:cs typeface="Open Sans" panose="020B0606030504020204" pitchFamily="34" charset="0"/>
              </a:rPr>
              <a:t>A</a:t>
            </a:r>
            <a:r>
              <a:rPr lang="en-GB" sz="3600" dirty="0">
                <a:latin typeface="Open Sans" panose="020B0606030504020204" pitchFamily="34" charset="0"/>
                <a:ea typeface="Open Sans" panose="020B0606030504020204" pitchFamily="34" charset="0"/>
                <a:cs typeface="Open Sans" panose="020B0606030504020204" pitchFamily="34" charset="0"/>
              </a:rPr>
              <a:t>ttempt </a:t>
            </a:r>
            <a:r>
              <a:rPr lang="en-GB" sz="3600" b="1" dirty="0">
                <a:latin typeface="Open Sans" panose="020B0606030504020204" pitchFamily="34" charset="0"/>
                <a:ea typeface="Open Sans" panose="020B0606030504020204" pitchFamily="34" charset="0"/>
                <a:cs typeface="Open Sans" panose="020B0606030504020204" pitchFamily="34" charset="0"/>
              </a:rPr>
              <a:t>i</a:t>
            </a:r>
            <a:r>
              <a:rPr lang="en-GB" sz="3600" dirty="0">
                <a:latin typeface="Open Sans" panose="020B0606030504020204" pitchFamily="34" charset="0"/>
                <a:ea typeface="Open Sans" panose="020B0606030504020204" pitchFamily="34" charset="0"/>
                <a:cs typeface="Open Sans" panose="020B0606030504020204" pitchFamily="34" charset="0"/>
              </a:rPr>
              <a:t>n </a:t>
            </a:r>
            <a:r>
              <a:rPr lang="en-GB" sz="3600" b="1" dirty="0">
                <a:latin typeface="Open Sans" panose="020B0606030504020204" pitchFamily="34" charset="0"/>
                <a:ea typeface="Open Sans" panose="020B0606030504020204" pitchFamily="34" charset="0"/>
                <a:cs typeface="Open Sans" panose="020B0606030504020204" pitchFamily="34" charset="0"/>
              </a:rPr>
              <a:t>L</a:t>
            </a:r>
            <a:r>
              <a:rPr lang="en-GB" sz="3600" dirty="0">
                <a:latin typeface="Open Sans" panose="020B0606030504020204" pitchFamily="34" charset="0"/>
                <a:ea typeface="Open Sans" panose="020B0606030504020204" pitchFamily="34" charset="0"/>
                <a:cs typeface="Open Sans" panose="020B0606030504020204" pitchFamily="34" charset="0"/>
              </a:rPr>
              <a:t>earning!</a:t>
            </a:r>
          </a:p>
          <a:p>
            <a:endParaRPr lang="en-GB" sz="3600" dirty="0">
              <a:latin typeface="Open Sans" panose="020B0606030504020204" pitchFamily="34" charset="0"/>
              <a:ea typeface="Open Sans" panose="020B0606030504020204" pitchFamily="34" charset="0"/>
              <a:cs typeface="Open Sans" panose="020B0606030504020204" pitchFamily="34" charset="0"/>
            </a:endParaRPr>
          </a:p>
          <a:p>
            <a:r>
              <a:rPr lang="en-GB" sz="3600" i="1" dirty="0">
                <a:latin typeface="Open Sans" panose="020B0606030504020204" pitchFamily="34" charset="0"/>
                <a:ea typeface="Open Sans" panose="020B0606030504020204" pitchFamily="34" charset="0"/>
                <a:cs typeface="Open Sans" panose="020B0606030504020204" pitchFamily="34" charset="0"/>
              </a:rPr>
              <a:t>Doing</a:t>
            </a:r>
            <a:r>
              <a:rPr lang="en-GB" sz="3600" dirty="0">
                <a:latin typeface="Open Sans" panose="020B0606030504020204" pitchFamily="34" charset="0"/>
                <a:ea typeface="Open Sans" panose="020B0606030504020204" pitchFamily="34" charset="0"/>
                <a:cs typeface="Open Sans" panose="020B0606030504020204" pitchFamily="34" charset="0"/>
              </a:rPr>
              <a:t> is only 25% of the circle</a:t>
            </a:r>
          </a:p>
          <a:p>
            <a:endParaRPr lang="en-GB" sz="3600" dirty="0">
              <a:latin typeface="Open Sans" panose="020B0606030504020204" pitchFamily="34" charset="0"/>
              <a:ea typeface="Open Sans" panose="020B0606030504020204" pitchFamily="34" charset="0"/>
              <a:cs typeface="Open Sans" panose="020B0606030504020204" pitchFamily="34" charset="0"/>
            </a:endParaRPr>
          </a:p>
          <a:p>
            <a:r>
              <a:rPr lang="en-GB" sz="3600" dirty="0">
                <a:latin typeface="Open Sans" panose="020B0606030504020204" pitchFamily="34" charset="0"/>
                <a:ea typeface="Open Sans" panose="020B0606030504020204" pitchFamily="34" charset="0"/>
                <a:cs typeface="Open Sans" panose="020B0606030504020204" pitchFamily="34" charset="0"/>
              </a:rPr>
              <a:t>It’s an iterative process</a:t>
            </a:r>
          </a:p>
          <a:p>
            <a:endParaRPr lang="en-GB" dirty="0"/>
          </a:p>
        </p:txBody>
      </p:sp>
      <p:pic>
        <p:nvPicPr>
          <p:cNvPr id="5" name="Graphic 4" descr="Postit Notes with solid fill">
            <a:extLst>
              <a:ext uri="{FF2B5EF4-FFF2-40B4-BE49-F238E27FC236}">
                <a16:creationId xmlns:a16="http://schemas.microsoft.com/office/drawing/2014/main" id="{B5B5F3D0-7136-48F2-B540-0510A398C7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43925" y="1866900"/>
            <a:ext cx="6248400" cy="6248400"/>
          </a:xfrm>
          <a:prstGeom prst="rect">
            <a:avLst/>
          </a:prstGeom>
        </p:spPr>
      </p:pic>
      <p:pic>
        <p:nvPicPr>
          <p:cNvPr id="6" name="Picture 5" descr="A close-up of a logo">
            <a:extLst>
              <a:ext uri="{FF2B5EF4-FFF2-40B4-BE49-F238E27FC236}">
                <a16:creationId xmlns:a16="http://schemas.microsoft.com/office/drawing/2014/main" id="{0D2B85B6-7E5D-4BF8-64C0-CE16D7E3E8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3" name="Audio 2">
            <a:hlinkClick r:id="" action="ppaction://media"/>
            <a:extLst>
              <a:ext uri="{FF2B5EF4-FFF2-40B4-BE49-F238E27FC236}">
                <a16:creationId xmlns:a16="http://schemas.microsoft.com/office/drawing/2014/main" id="{76EB8AEA-0B8F-5C2D-720C-3FEB543A4B8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3430310072"/>
      </p:ext>
    </p:extLst>
  </p:cSld>
  <p:clrMapOvr>
    <a:masterClrMapping/>
  </p:clrMapOvr>
  <mc:AlternateContent xmlns:mc="http://schemas.openxmlformats.org/markup-compatibility/2006">
    <mc:Choice xmlns:p14="http://schemas.microsoft.com/office/powerpoint/2010/main" Requires="p14">
      <p:transition spd="slow" p14:dur="2000" advTm="52907"/>
    </mc:Choice>
    <mc:Fallback>
      <p:transition spd="slow" advTm="52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9289DB4-4D92-5046-A18C-C5C159965069}"/>
              </a:ext>
            </a:extLst>
          </p:cNvPr>
          <p:cNvSpPr/>
          <p:nvPr/>
        </p:nvSpPr>
        <p:spPr>
          <a:xfrm>
            <a:off x="762000" y="889914"/>
            <a:ext cx="4757738" cy="672186"/>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nSpc>
                <a:spcPts val="2160"/>
              </a:lnSpc>
            </a:pPr>
            <a:r>
              <a:rPr lang="en-US" sz="2800" b="1" spc="53" dirty="0">
                <a:solidFill>
                  <a:srgbClr val="365B6D"/>
                </a:solidFill>
                <a:latin typeface="Clear Sans Regular"/>
              </a:rPr>
              <a:t>Step 6: Tests of Change</a:t>
            </a:r>
          </a:p>
          <a:p>
            <a:pPr>
              <a:lnSpc>
                <a:spcPts val="2160"/>
              </a:lnSpc>
            </a:pPr>
            <a:endParaRPr lang="en-US" b="1" spc="53" dirty="0">
              <a:solidFill>
                <a:srgbClr val="365B6D"/>
              </a:solidFill>
              <a:latin typeface="Clear Sans Regular"/>
            </a:endParaRPr>
          </a:p>
        </p:txBody>
      </p:sp>
      <p:grpSp>
        <p:nvGrpSpPr>
          <p:cNvPr id="14" name="Group 13">
            <a:extLst>
              <a:ext uri="{FF2B5EF4-FFF2-40B4-BE49-F238E27FC236}">
                <a16:creationId xmlns:a16="http://schemas.microsoft.com/office/drawing/2014/main" id="{5FBD0BFE-13AA-1D5B-E1D6-C02A9A1419ED}"/>
              </a:ext>
            </a:extLst>
          </p:cNvPr>
          <p:cNvGrpSpPr/>
          <p:nvPr/>
        </p:nvGrpSpPr>
        <p:grpSpPr>
          <a:xfrm rot="7659055">
            <a:off x="8111837" y="3371914"/>
            <a:ext cx="1838324" cy="1752600"/>
            <a:chOff x="4029076" y="5676900"/>
            <a:chExt cx="3286124" cy="3048000"/>
          </a:xfrm>
        </p:grpSpPr>
        <p:sp>
          <p:nvSpPr>
            <p:cNvPr id="3" name="Oval 2">
              <a:extLst>
                <a:ext uri="{FF2B5EF4-FFF2-40B4-BE49-F238E27FC236}">
                  <a16:creationId xmlns:a16="http://schemas.microsoft.com/office/drawing/2014/main" id="{273EC484-E6AC-8D22-E02E-19E44EAB12D9}"/>
                </a:ext>
              </a:extLst>
            </p:cNvPr>
            <p:cNvSpPr/>
            <p:nvPr/>
          </p:nvSpPr>
          <p:spPr>
            <a:xfrm>
              <a:off x="4029076" y="5676900"/>
              <a:ext cx="3286124" cy="3048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867C1308-BC53-0168-2083-76DA81E7686B}"/>
                </a:ext>
              </a:extLst>
            </p:cNvPr>
            <p:cNvCxnSpPr>
              <a:stCxn id="3" idx="0"/>
              <a:endCxn id="3" idx="4"/>
            </p:cNvCxnSpPr>
            <p:nvPr/>
          </p:nvCxnSpPr>
          <p:spPr>
            <a:xfrm>
              <a:off x="5672138" y="5676900"/>
              <a:ext cx="0" cy="30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21D3FB-9E78-6317-003F-F3C28A912551}"/>
                </a:ext>
              </a:extLst>
            </p:cNvPr>
            <p:cNvCxnSpPr>
              <a:stCxn id="3" idx="2"/>
              <a:endCxn id="3" idx="6"/>
            </p:cNvCxnSpPr>
            <p:nvPr/>
          </p:nvCxnSpPr>
          <p:spPr>
            <a:xfrm>
              <a:off x="4029076" y="7200900"/>
              <a:ext cx="328612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3B23BC-B987-754F-712A-FE0710B48C94}"/>
                </a:ext>
              </a:extLst>
            </p:cNvPr>
            <p:cNvSpPr txBox="1"/>
            <p:nvPr/>
          </p:nvSpPr>
          <p:spPr>
            <a:xfrm>
              <a:off x="4787465" y="6306488"/>
              <a:ext cx="483996" cy="584775"/>
            </a:xfrm>
            <a:prstGeom prst="rect">
              <a:avLst/>
            </a:prstGeom>
            <a:noFill/>
          </p:spPr>
          <p:txBody>
            <a:bodyPr wrap="square" rtlCol="0">
              <a:spAutoFit/>
            </a:bodyPr>
            <a:lstStyle/>
            <a:p>
              <a:r>
                <a:rPr lang="en-GB" sz="3200" b="1" dirty="0"/>
                <a:t>P</a:t>
              </a:r>
            </a:p>
          </p:txBody>
        </p:sp>
        <p:sp>
          <p:nvSpPr>
            <p:cNvPr id="9" name="TextBox 8">
              <a:extLst>
                <a:ext uri="{FF2B5EF4-FFF2-40B4-BE49-F238E27FC236}">
                  <a16:creationId xmlns:a16="http://schemas.microsoft.com/office/drawing/2014/main" id="{748361A0-DD7C-C1A3-BC26-6169E7E1E24C}"/>
                </a:ext>
              </a:extLst>
            </p:cNvPr>
            <p:cNvSpPr txBox="1"/>
            <p:nvPr/>
          </p:nvSpPr>
          <p:spPr>
            <a:xfrm>
              <a:off x="5921828" y="7510538"/>
              <a:ext cx="402767" cy="584775"/>
            </a:xfrm>
            <a:prstGeom prst="rect">
              <a:avLst/>
            </a:prstGeom>
            <a:noFill/>
          </p:spPr>
          <p:txBody>
            <a:bodyPr wrap="square" rtlCol="0">
              <a:spAutoFit/>
            </a:bodyPr>
            <a:lstStyle/>
            <a:p>
              <a:r>
                <a:rPr lang="en-GB" sz="3200" b="1" dirty="0"/>
                <a:t>S</a:t>
              </a:r>
              <a:endParaRPr lang="en-GB" sz="4400" b="1" dirty="0"/>
            </a:p>
          </p:txBody>
        </p:sp>
        <p:sp>
          <p:nvSpPr>
            <p:cNvPr id="10" name="TextBox 9">
              <a:extLst>
                <a:ext uri="{FF2B5EF4-FFF2-40B4-BE49-F238E27FC236}">
                  <a16:creationId xmlns:a16="http://schemas.microsoft.com/office/drawing/2014/main" id="{CA07F926-6044-AF83-45ED-CFB3E75FAF46}"/>
                </a:ext>
              </a:extLst>
            </p:cNvPr>
            <p:cNvSpPr txBox="1"/>
            <p:nvPr/>
          </p:nvSpPr>
          <p:spPr>
            <a:xfrm>
              <a:off x="4794733" y="7510538"/>
              <a:ext cx="476728" cy="584775"/>
            </a:xfrm>
            <a:prstGeom prst="rect">
              <a:avLst/>
            </a:prstGeom>
            <a:noFill/>
          </p:spPr>
          <p:txBody>
            <a:bodyPr wrap="square" rtlCol="0">
              <a:spAutoFit/>
            </a:bodyPr>
            <a:lstStyle/>
            <a:p>
              <a:r>
                <a:rPr lang="en-GB" sz="3200" b="1" dirty="0"/>
                <a:t>A</a:t>
              </a:r>
              <a:endParaRPr lang="en-GB" sz="4400" b="1" dirty="0"/>
            </a:p>
          </p:txBody>
        </p:sp>
        <p:sp>
          <p:nvSpPr>
            <p:cNvPr id="11" name="TextBox 10">
              <a:extLst>
                <a:ext uri="{FF2B5EF4-FFF2-40B4-BE49-F238E27FC236}">
                  <a16:creationId xmlns:a16="http://schemas.microsoft.com/office/drawing/2014/main" id="{6BE0C3D8-36C2-994F-36B3-B5B84518AAD5}"/>
                </a:ext>
              </a:extLst>
            </p:cNvPr>
            <p:cNvSpPr txBox="1"/>
            <p:nvPr/>
          </p:nvSpPr>
          <p:spPr>
            <a:xfrm>
              <a:off x="5921828" y="6306488"/>
              <a:ext cx="599059" cy="584775"/>
            </a:xfrm>
            <a:prstGeom prst="rect">
              <a:avLst/>
            </a:prstGeom>
            <a:noFill/>
          </p:spPr>
          <p:txBody>
            <a:bodyPr wrap="square" rtlCol="0">
              <a:spAutoFit/>
            </a:bodyPr>
            <a:lstStyle/>
            <a:p>
              <a:r>
                <a:rPr lang="en-GB" sz="3200" b="1" dirty="0"/>
                <a:t>D</a:t>
              </a:r>
              <a:endParaRPr lang="en-GB" sz="4400" b="1" dirty="0"/>
            </a:p>
          </p:txBody>
        </p:sp>
      </p:grpSp>
      <p:grpSp>
        <p:nvGrpSpPr>
          <p:cNvPr id="15" name="Group 14">
            <a:extLst>
              <a:ext uri="{FF2B5EF4-FFF2-40B4-BE49-F238E27FC236}">
                <a16:creationId xmlns:a16="http://schemas.microsoft.com/office/drawing/2014/main" id="{4A48C322-AFAE-43CC-C768-C8E76E7576CB}"/>
              </a:ext>
            </a:extLst>
          </p:cNvPr>
          <p:cNvGrpSpPr/>
          <p:nvPr/>
        </p:nvGrpSpPr>
        <p:grpSpPr>
          <a:xfrm rot="14022794">
            <a:off x="10023270" y="2141288"/>
            <a:ext cx="1838324" cy="1752600"/>
            <a:chOff x="4029076" y="5676900"/>
            <a:chExt cx="3286124" cy="3048000"/>
          </a:xfrm>
        </p:grpSpPr>
        <p:sp>
          <p:nvSpPr>
            <p:cNvPr id="16" name="Oval 15">
              <a:extLst>
                <a:ext uri="{FF2B5EF4-FFF2-40B4-BE49-F238E27FC236}">
                  <a16:creationId xmlns:a16="http://schemas.microsoft.com/office/drawing/2014/main" id="{B70D3692-698C-FDA1-44F1-F107BEB6EA29}"/>
                </a:ext>
              </a:extLst>
            </p:cNvPr>
            <p:cNvSpPr/>
            <p:nvPr/>
          </p:nvSpPr>
          <p:spPr>
            <a:xfrm>
              <a:off x="4029076" y="5676900"/>
              <a:ext cx="3286124" cy="3048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cxnSp>
          <p:nvCxnSpPr>
            <p:cNvPr id="17" name="Straight Connector 16">
              <a:extLst>
                <a:ext uri="{FF2B5EF4-FFF2-40B4-BE49-F238E27FC236}">
                  <a16:creationId xmlns:a16="http://schemas.microsoft.com/office/drawing/2014/main" id="{71B18A12-7BD1-D559-C6B6-DC205AD6C53D}"/>
                </a:ext>
              </a:extLst>
            </p:cNvPr>
            <p:cNvCxnSpPr>
              <a:stCxn id="16" idx="0"/>
              <a:endCxn id="16" idx="4"/>
            </p:cNvCxnSpPr>
            <p:nvPr/>
          </p:nvCxnSpPr>
          <p:spPr>
            <a:xfrm>
              <a:off x="5672138" y="5676900"/>
              <a:ext cx="0" cy="30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43CC30-5558-0F5A-5C3F-138EDBCD0DC4}"/>
                </a:ext>
              </a:extLst>
            </p:cNvPr>
            <p:cNvCxnSpPr>
              <a:stCxn id="16" idx="2"/>
              <a:endCxn id="16" idx="6"/>
            </p:cNvCxnSpPr>
            <p:nvPr/>
          </p:nvCxnSpPr>
          <p:spPr>
            <a:xfrm>
              <a:off x="4029076" y="7200900"/>
              <a:ext cx="3286124"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EC8722-2BA4-305F-2E43-06D32372ACC7}"/>
                </a:ext>
              </a:extLst>
            </p:cNvPr>
            <p:cNvSpPr txBox="1"/>
            <p:nvPr/>
          </p:nvSpPr>
          <p:spPr>
            <a:xfrm>
              <a:off x="4787465" y="6306488"/>
              <a:ext cx="483996" cy="584775"/>
            </a:xfrm>
            <a:prstGeom prst="rect">
              <a:avLst/>
            </a:prstGeom>
            <a:noFill/>
          </p:spPr>
          <p:txBody>
            <a:bodyPr wrap="square" rtlCol="0">
              <a:spAutoFit/>
            </a:bodyPr>
            <a:lstStyle/>
            <a:p>
              <a:r>
                <a:rPr lang="en-GB" sz="3200" b="1" dirty="0"/>
                <a:t>P</a:t>
              </a:r>
            </a:p>
          </p:txBody>
        </p:sp>
        <p:sp>
          <p:nvSpPr>
            <p:cNvPr id="20" name="TextBox 19">
              <a:extLst>
                <a:ext uri="{FF2B5EF4-FFF2-40B4-BE49-F238E27FC236}">
                  <a16:creationId xmlns:a16="http://schemas.microsoft.com/office/drawing/2014/main" id="{90942B9A-0E39-4696-7FBF-57BD4F5EEB19}"/>
                </a:ext>
              </a:extLst>
            </p:cNvPr>
            <p:cNvSpPr txBox="1"/>
            <p:nvPr/>
          </p:nvSpPr>
          <p:spPr>
            <a:xfrm>
              <a:off x="5921828" y="7510538"/>
              <a:ext cx="402767" cy="584775"/>
            </a:xfrm>
            <a:prstGeom prst="rect">
              <a:avLst/>
            </a:prstGeom>
            <a:noFill/>
          </p:spPr>
          <p:txBody>
            <a:bodyPr wrap="square" rtlCol="0">
              <a:spAutoFit/>
            </a:bodyPr>
            <a:lstStyle/>
            <a:p>
              <a:r>
                <a:rPr lang="en-GB" sz="3200" b="1" dirty="0"/>
                <a:t>S</a:t>
              </a:r>
              <a:endParaRPr lang="en-GB" sz="4400" b="1" dirty="0"/>
            </a:p>
          </p:txBody>
        </p:sp>
        <p:sp>
          <p:nvSpPr>
            <p:cNvPr id="21" name="TextBox 20">
              <a:extLst>
                <a:ext uri="{FF2B5EF4-FFF2-40B4-BE49-F238E27FC236}">
                  <a16:creationId xmlns:a16="http://schemas.microsoft.com/office/drawing/2014/main" id="{70DC0FAE-0B47-F68A-F39C-863AC579CCA9}"/>
                </a:ext>
              </a:extLst>
            </p:cNvPr>
            <p:cNvSpPr txBox="1"/>
            <p:nvPr/>
          </p:nvSpPr>
          <p:spPr>
            <a:xfrm>
              <a:off x="4794733" y="7510538"/>
              <a:ext cx="476728" cy="584775"/>
            </a:xfrm>
            <a:prstGeom prst="rect">
              <a:avLst/>
            </a:prstGeom>
            <a:noFill/>
          </p:spPr>
          <p:txBody>
            <a:bodyPr wrap="square" rtlCol="0">
              <a:spAutoFit/>
            </a:bodyPr>
            <a:lstStyle/>
            <a:p>
              <a:r>
                <a:rPr lang="en-GB" sz="3200" b="1" dirty="0"/>
                <a:t>A</a:t>
              </a:r>
              <a:endParaRPr lang="en-GB" sz="4400" b="1" dirty="0"/>
            </a:p>
          </p:txBody>
        </p:sp>
        <p:sp>
          <p:nvSpPr>
            <p:cNvPr id="22" name="TextBox 21">
              <a:extLst>
                <a:ext uri="{FF2B5EF4-FFF2-40B4-BE49-F238E27FC236}">
                  <a16:creationId xmlns:a16="http://schemas.microsoft.com/office/drawing/2014/main" id="{184ADF21-0171-0A32-8881-39B7D6B3A360}"/>
                </a:ext>
              </a:extLst>
            </p:cNvPr>
            <p:cNvSpPr txBox="1"/>
            <p:nvPr/>
          </p:nvSpPr>
          <p:spPr>
            <a:xfrm>
              <a:off x="5921828" y="6306488"/>
              <a:ext cx="599059" cy="584775"/>
            </a:xfrm>
            <a:prstGeom prst="rect">
              <a:avLst/>
            </a:prstGeom>
            <a:noFill/>
          </p:spPr>
          <p:txBody>
            <a:bodyPr wrap="square" rtlCol="0">
              <a:spAutoFit/>
            </a:bodyPr>
            <a:lstStyle/>
            <a:p>
              <a:r>
                <a:rPr lang="en-GB" sz="3200" b="1" dirty="0"/>
                <a:t>D</a:t>
              </a:r>
              <a:endParaRPr lang="en-GB" sz="4400" b="1" dirty="0"/>
            </a:p>
          </p:txBody>
        </p:sp>
      </p:grpSp>
      <p:grpSp>
        <p:nvGrpSpPr>
          <p:cNvPr id="23" name="Group 22">
            <a:extLst>
              <a:ext uri="{FF2B5EF4-FFF2-40B4-BE49-F238E27FC236}">
                <a16:creationId xmlns:a16="http://schemas.microsoft.com/office/drawing/2014/main" id="{755B306C-2542-A75A-A8B0-07422941CC85}"/>
              </a:ext>
            </a:extLst>
          </p:cNvPr>
          <p:cNvGrpSpPr/>
          <p:nvPr/>
        </p:nvGrpSpPr>
        <p:grpSpPr>
          <a:xfrm>
            <a:off x="4253223" y="5968157"/>
            <a:ext cx="1838324" cy="1752600"/>
            <a:chOff x="4029076" y="5676900"/>
            <a:chExt cx="3286124" cy="3048000"/>
          </a:xfrm>
        </p:grpSpPr>
        <p:sp>
          <p:nvSpPr>
            <p:cNvPr id="24" name="Oval 23">
              <a:extLst>
                <a:ext uri="{FF2B5EF4-FFF2-40B4-BE49-F238E27FC236}">
                  <a16:creationId xmlns:a16="http://schemas.microsoft.com/office/drawing/2014/main" id="{EF4E9FCC-B1BB-4EC6-5126-D811DF95BF2C}"/>
                </a:ext>
              </a:extLst>
            </p:cNvPr>
            <p:cNvSpPr/>
            <p:nvPr/>
          </p:nvSpPr>
          <p:spPr>
            <a:xfrm>
              <a:off x="4029076" y="5676900"/>
              <a:ext cx="3286124" cy="3048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cxnSp>
          <p:nvCxnSpPr>
            <p:cNvPr id="25" name="Straight Connector 24">
              <a:extLst>
                <a:ext uri="{FF2B5EF4-FFF2-40B4-BE49-F238E27FC236}">
                  <a16:creationId xmlns:a16="http://schemas.microsoft.com/office/drawing/2014/main" id="{BD269C40-76DB-00E5-CEF9-C8C1306C9808}"/>
                </a:ext>
              </a:extLst>
            </p:cNvPr>
            <p:cNvCxnSpPr>
              <a:stCxn id="24" idx="0"/>
              <a:endCxn id="24" idx="4"/>
            </p:cNvCxnSpPr>
            <p:nvPr/>
          </p:nvCxnSpPr>
          <p:spPr>
            <a:xfrm>
              <a:off x="5672138" y="5676900"/>
              <a:ext cx="0" cy="30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F30E21A-6C5A-D7D7-3A8E-B28BACC14112}"/>
                </a:ext>
              </a:extLst>
            </p:cNvPr>
            <p:cNvCxnSpPr>
              <a:stCxn id="24" idx="2"/>
              <a:endCxn id="24" idx="6"/>
            </p:cNvCxnSpPr>
            <p:nvPr/>
          </p:nvCxnSpPr>
          <p:spPr>
            <a:xfrm>
              <a:off x="4029076" y="7200900"/>
              <a:ext cx="3286124"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1E2C856-C736-0BC8-766F-D7CF1F062EDB}"/>
                </a:ext>
              </a:extLst>
            </p:cNvPr>
            <p:cNvSpPr txBox="1"/>
            <p:nvPr/>
          </p:nvSpPr>
          <p:spPr>
            <a:xfrm>
              <a:off x="4787465" y="6306488"/>
              <a:ext cx="483996" cy="584775"/>
            </a:xfrm>
            <a:prstGeom prst="rect">
              <a:avLst/>
            </a:prstGeom>
            <a:noFill/>
          </p:spPr>
          <p:txBody>
            <a:bodyPr wrap="square" rtlCol="0">
              <a:spAutoFit/>
            </a:bodyPr>
            <a:lstStyle/>
            <a:p>
              <a:r>
                <a:rPr lang="en-GB" sz="3200" b="1" dirty="0"/>
                <a:t>P</a:t>
              </a:r>
            </a:p>
          </p:txBody>
        </p:sp>
        <p:sp>
          <p:nvSpPr>
            <p:cNvPr id="28" name="TextBox 27">
              <a:extLst>
                <a:ext uri="{FF2B5EF4-FFF2-40B4-BE49-F238E27FC236}">
                  <a16:creationId xmlns:a16="http://schemas.microsoft.com/office/drawing/2014/main" id="{D3EA9ACC-F966-E19B-BFA4-C26A63CF5F44}"/>
                </a:ext>
              </a:extLst>
            </p:cNvPr>
            <p:cNvSpPr txBox="1"/>
            <p:nvPr/>
          </p:nvSpPr>
          <p:spPr>
            <a:xfrm>
              <a:off x="5921828" y="7510538"/>
              <a:ext cx="402767" cy="584775"/>
            </a:xfrm>
            <a:prstGeom prst="rect">
              <a:avLst/>
            </a:prstGeom>
            <a:noFill/>
          </p:spPr>
          <p:txBody>
            <a:bodyPr wrap="square" rtlCol="0">
              <a:spAutoFit/>
            </a:bodyPr>
            <a:lstStyle/>
            <a:p>
              <a:r>
                <a:rPr lang="en-GB" sz="3200" b="1" dirty="0"/>
                <a:t>S</a:t>
              </a:r>
              <a:endParaRPr lang="en-GB" sz="4400" b="1" dirty="0"/>
            </a:p>
          </p:txBody>
        </p:sp>
        <p:sp>
          <p:nvSpPr>
            <p:cNvPr id="29" name="TextBox 28">
              <a:extLst>
                <a:ext uri="{FF2B5EF4-FFF2-40B4-BE49-F238E27FC236}">
                  <a16:creationId xmlns:a16="http://schemas.microsoft.com/office/drawing/2014/main" id="{8F3095F8-89B2-0EB9-8E80-84C57B82DB9D}"/>
                </a:ext>
              </a:extLst>
            </p:cNvPr>
            <p:cNvSpPr txBox="1"/>
            <p:nvPr/>
          </p:nvSpPr>
          <p:spPr>
            <a:xfrm>
              <a:off x="4794733" y="7510538"/>
              <a:ext cx="476728" cy="584775"/>
            </a:xfrm>
            <a:prstGeom prst="rect">
              <a:avLst/>
            </a:prstGeom>
            <a:noFill/>
          </p:spPr>
          <p:txBody>
            <a:bodyPr wrap="square" rtlCol="0">
              <a:spAutoFit/>
            </a:bodyPr>
            <a:lstStyle/>
            <a:p>
              <a:r>
                <a:rPr lang="en-GB" sz="3200" b="1" dirty="0"/>
                <a:t>A</a:t>
              </a:r>
              <a:endParaRPr lang="en-GB" sz="4400" b="1" dirty="0"/>
            </a:p>
          </p:txBody>
        </p:sp>
        <p:sp>
          <p:nvSpPr>
            <p:cNvPr id="30" name="TextBox 29">
              <a:extLst>
                <a:ext uri="{FF2B5EF4-FFF2-40B4-BE49-F238E27FC236}">
                  <a16:creationId xmlns:a16="http://schemas.microsoft.com/office/drawing/2014/main" id="{498C3E0D-FFCB-AB1E-93F1-8C730FAE18D5}"/>
                </a:ext>
              </a:extLst>
            </p:cNvPr>
            <p:cNvSpPr txBox="1"/>
            <p:nvPr/>
          </p:nvSpPr>
          <p:spPr>
            <a:xfrm>
              <a:off x="5921828" y="6306488"/>
              <a:ext cx="599059" cy="584775"/>
            </a:xfrm>
            <a:prstGeom prst="rect">
              <a:avLst/>
            </a:prstGeom>
            <a:noFill/>
          </p:spPr>
          <p:txBody>
            <a:bodyPr wrap="square" rtlCol="0">
              <a:spAutoFit/>
            </a:bodyPr>
            <a:lstStyle/>
            <a:p>
              <a:r>
                <a:rPr lang="en-GB" sz="3200" b="1" dirty="0"/>
                <a:t>D</a:t>
              </a:r>
              <a:endParaRPr lang="en-GB" sz="4400" b="1" dirty="0"/>
            </a:p>
          </p:txBody>
        </p:sp>
      </p:grpSp>
      <p:grpSp>
        <p:nvGrpSpPr>
          <p:cNvPr id="31" name="Group 30">
            <a:extLst>
              <a:ext uri="{FF2B5EF4-FFF2-40B4-BE49-F238E27FC236}">
                <a16:creationId xmlns:a16="http://schemas.microsoft.com/office/drawing/2014/main" id="{47869C36-74DD-69F5-A482-79D9590B08AA}"/>
              </a:ext>
            </a:extLst>
          </p:cNvPr>
          <p:cNvGrpSpPr/>
          <p:nvPr/>
        </p:nvGrpSpPr>
        <p:grpSpPr>
          <a:xfrm rot="2620010">
            <a:off x="6091547" y="4653707"/>
            <a:ext cx="1838324" cy="1752600"/>
            <a:chOff x="4029076" y="5676900"/>
            <a:chExt cx="3286124" cy="3048000"/>
          </a:xfrm>
        </p:grpSpPr>
        <p:sp>
          <p:nvSpPr>
            <p:cNvPr id="32" name="Oval 31">
              <a:extLst>
                <a:ext uri="{FF2B5EF4-FFF2-40B4-BE49-F238E27FC236}">
                  <a16:creationId xmlns:a16="http://schemas.microsoft.com/office/drawing/2014/main" id="{762BBDFA-81C2-7680-566D-31A88810233A}"/>
                </a:ext>
              </a:extLst>
            </p:cNvPr>
            <p:cNvSpPr/>
            <p:nvPr/>
          </p:nvSpPr>
          <p:spPr>
            <a:xfrm>
              <a:off x="4029076" y="5676900"/>
              <a:ext cx="3286124" cy="3048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cxnSp>
          <p:nvCxnSpPr>
            <p:cNvPr id="33" name="Straight Connector 32">
              <a:extLst>
                <a:ext uri="{FF2B5EF4-FFF2-40B4-BE49-F238E27FC236}">
                  <a16:creationId xmlns:a16="http://schemas.microsoft.com/office/drawing/2014/main" id="{8E80EAF6-24DE-FE77-2CC0-0F6CD942F4DB}"/>
                </a:ext>
              </a:extLst>
            </p:cNvPr>
            <p:cNvCxnSpPr>
              <a:stCxn id="32" idx="0"/>
              <a:endCxn id="32" idx="4"/>
            </p:cNvCxnSpPr>
            <p:nvPr/>
          </p:nvCxnSpPr>
          <p:spPr>
            <a:xfrm>
              <a:off x="5672138" y="5676900"/>
              <a:ext cx="0" cy="30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16F6E74-D4BB-80BB-0D31-608BA37064CD}"/>
                </a:ext>
              </a:extLst>
            </p:cNvPr>
            <p:cNvCxnSpPr>
              <a:stCxn id="32" idx="2"/>
              <a:endCxn id="32" idx="6"/>
            </p:cNvCxnSpPr>
            <p:nvPr/>
          </p:nvCxnSpPr>
          <p:spPr>
            <a:xfrm>
              <a:off x="4029076" y="7200900"/>
              <a:ext cx="3286124"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6C52470-ABFF-36C0-FA9D-19D3AFD5E265}"/>
                </a:ext>
              </a:extLst>
            </p:cNvPr>
            <p:cNvSpPr txBox="1"/>
            <p:nvPr/>
          </p:nvSpPr>
          <p:spPr>
            <a:xfrm>
              <a:off x="4787465" y="6306488"/>
              <a:ext cx="483996" cy="584775"/>
            </a:xfrm>
            <a:prstGeom prst="rect">
              <a:avLst/>
            </a:prstGeom>
            <a:noFill/>
          </p:spPr>
          <p:txBody>
            <a:bodyPr wrap="square" rtlCol="0">
              <a:spAutoFit/>
            </a:bodyPr>
            <a:lstStyle/>
            <a:p>
              <a:r>
                <a:rPr lang="en-GB" sz="3200" b="1" dirty="0"/>
                <a:t>P</a:t>
              </a:r>
            </a:p>
          </p:txBody>
        </p:sp>
        <p:sp>
          <p:nvSpPr>
            <p:cNvPr id="36" name="TextBox 35">
              <a:extLst>
                <a:ext uri="{FF2B5EF4-FFF2-40B4-BE49-F238E27FC236}">
                  <a16:creationId xmlns:a16="http://schemas.microsoft.com/office/drawing/2014/main" id="{0C77553A-D07B-ECF4-4813-80758E000E8E}"/>
                </a:ext>
              </a:extLst>
            </p:cNvPr>
            <p:cNvSpPr txBox="1"/>
            <p:nvPr/>
          </p:nvSpPr>
          <p:spPr>
            <a:xfrm>
              <a:off x="5921828" y="7510538"/>
              <a:ext cx="402767" cy="584775"/>
            </a:xfrm>
            <a:prstGeom prst="rect">
              <a:avLst/>
            </a:prstGeom>
            <a:noFill/>
          </p:spPr>
          <p:txBody>
            <a:bodyPr wrap="square" rtlCol="0">
              <a:spAutoFit/>
            </a:bodyPr>
            <a:lstStyle/>
            <a:p>
              <a:r>
                <a:rPr lang="en-GB" sz="3200" b="1" dirty="0"/>
                <a:t>S</a:t>
              </a:r>
              <a:endParaRPr lang="en-GB" sz="4400" b="1" dirty="0"/>
            </a:p>
          </p:txBody>
        </p:sp>
        <p:sp>
          <p:nvSpPr>
            <p:cNvPr id="37" name="TextBox 36">
              <a:extLst>
                <a:ext uri="{FF2B5EF4-FFF2-40B4-BE49-F238E27FC236}">
                  <a16:creationId xmlns:a16="http://schemas.microsoft.com/office/drawing/2014/main" id="{2CF779A2-212A-6B32-4140-C43AD6C7ECF2}"/>
                </a:ext>
              </a:extLst>
            </p:cNvPr>
            <p:cNvSpPr txBox="1"/>
            <p:nvPr/>
          </p:nvSpPr>
          <p:spPr>
            <a:xfrm>
              <a:off x="4794733" y="7510538"/>
              <a:ext cx="476728" cy="584775"/>
            </a:xfrm>
            <a:prstGeom prst="rect">
              <a:avLst/>
            </a:prstGeom>
            <a:noFill/>
          </p:spPr>
          <p:txBody>
            <a:bodyPr wrap="square" rtlCol="0">
              <a:spAutoFit/>
            </a:bodyPr>
            <a:lstStyle/>
            <a:p>
              <a:r>
                <a:rPr lang="en-GB" sz="3200" b="1" dirty="0"/>
                <a:t>A</a:t>
              </a:r>
              <a:endParaRPr lang="en-GB" sz="4400" b="1" dirty="0"/>
            </a:p>
          </p:txBody>
        </p:sp>
        <p:sp>
          <p:nvSpPr>
            <p:cNvPr id="38" name="TextBox 37">
              <a:extLst>
                <a:ext uri="{FF2B5EF4-FFF2-40B4-BE49-F238E27FC236}">
                  <a16:creationId xmlns:a16="http://schemas.microsoft.com/office/drawing/2014/main" id="{96C29BC2-7987-A915-B62D-3B3A54357413}"/>
                </a:ext>
              </a:extLst>
            </p:cNvPr>
            <p:cNvSpPr txBox="1"/>
            <p:nvPr/>
          </p:nvSpPr>
          <p:spPr>
            <a:xfrm>
              <a:off x="5921828" y="6306488"/>
              <a:ext cx="599059" cy="584775"/>
            </a:xfrm>
            <a:prstGeom prst="rect">
              <a:avLst/>
            </a:prstGeom>
            <a:noFill/>
          </p:spPr>
          <p:txBody>
            <a:bodyPr wrap="square" rtlCol="0">
              <a:spAutoFit/>
            </a:bodyPr>
            <a:lstStyle/>
            <a:p>
              <a:r>
                <a:rPr lang="en-GB" sz="3200" b="1" dirty="0"/>
                <a:t>D</a:t>
              </a:r>
              <a:endParaRPr lang="en-GB" sz="4400" b="1" dirty="0"/>
            </a:p>
          </p:txBody>
        </p:sp>
      </p:grpSp>
      <p:cxnSp>
        <p:nvCxnSpPr>
          <p:cNvPr id="40" name="Straight Connector 39">
            <a:extLst>
              <a:ext uri="{FF2B5EF4-FFF2-40B4-BE49-F238E27FC236}">
                <a16:creationId xmlns:a16="http://schemas.microsoft.com/office/drawing/2014/main" id="{D66FB8BC-252B-34A4-48E3-13850FBF4D85}"/>
              </a:ext>
            </a:extLst>
          </p:cNvPr>
          <p:cNvCxnSpPr/>
          <p:nvPr/>
        </p:nvCxnSpPr>
        <p:spPr>
          <a:xfrm flipV="1">
            <a:off x="4006089" y="1618979"/>
            <a:ext cx="6823966" cy="4601794"/>
          </a:xfrm>
          <a:prstGeom prst="line">
            <a:avLst/>
          </a:prstGeom>
        </p:spPr>
        <p:style>
          <a:lnRef idx="2">
            <a:schemeClr val="accent5"/>
          </a:lnRef>
          <a:fillRef idx="0">
            <a:schemeClr val="accent5"/>
          </a:fillRef>
          <a:effectRef idx="1">
            <a:schemeClr val="accent5"/>
          </a:effectRef>
          <a:fontRef idx="minor">
            <a:schemeClr val="tx1"/>
          </a:fontRef>
        </p:style>
      </p:cxnSp>
      <p:cxnSp>
        <p:nvCxnSpPr>
          <p:cNvPr id="41" name="Straight Connector 40">
            <a:extLst>
              <a:ext uri="{FF2B5EF4-FFF2-40B4-BE49-F238E27FC236}">
                <a16:creationId xmlns:a16="http://schemas.microsoft.com/office/drawing/2014/main" id="{ED543B05-9520-91A3-CBCE-E3A0D4AAFA6E}"/>
              </a:ext>
            </a:extLst>
          </p:cNvPr>
          <p:cNvCxnSpPr/>
          <p:nvPr/>
        </p:nvCxnSpPr>
        <p:spPr>
          <a:xfrm flipV="1">
            <a:off x="5484588" y="3428159"/>
            <a:ext cx="6823966" cy="4601794"/>
          </a:xfrm>
          <a:prstGeom prst="line">
            <a:avLst/>
          </a:prstGeom>
        </p:spPr>
        <p:style>
          <a:lnRef idx="2">
            <a:schemeClr val="accent5"/>
          </a:lnRef>
          <a:fillRef idx="0">
            <a:schemeClr val="accent5"/>
          </a:fillRef>
          <a:effectRef idx="1">
            <a:schemeClr val="accent5"/>
          </a:effectRef>
          <a:fontRef idx="minor">
            <a:schemeClr val="tx1"/>
          </a:fontRef>
        </p:style>
      </p:cxnSp>
      <p:sp>
        <p:nvSpPr>
          <p:cNvPr id="42" name="TextBox 41">
            <a:extLst>
              <a:ext uri="{FF2B5EF4-FFF2-40B4-BE49-F238E27FC236}">
                <a16:creationId xmlns:a16="http://schemas.microsoft.com/office/drawing/2014/main" id="{6A81D9D6-3AC4-25FC-5680-ABB2C9A902AF}"/>
              </a:ext>
            </a:extLst>
          </p:cNvPr>
          <p:cNvSpPr txBox="1"/>
          <p:nvPr/>
        </p:nvSpPr>
        <p:spPr>
          <a:xfrm rot="19613952">
            <a:off x="6158885" y="2998494"/>
            <a:ext cx="2868222" cy="830997"/>
          </a:xfrm>
          <a:prstGeom prst="rect">
            <a:avLst/>
          </a:prstGeom>
          <a:noFill/>
        </p:spPr>
        <p:txBody>
          <a:bodyPr wrap="square" rtlCol="0">
            <a:spAutoFit/>
          </a:bodyPr>
          <a:lstStyle/>
          <a:p>
            <a:r>
              <a:rPr lang="en-GB" sz="4800" b="1" dirty="0">
                <a:solidFill>
                  <a:schemeClr val="accent5">
                    <a:lumMod val="75000"/>
                  </a:schemeClr>
                </a:solidFill>
              </a:rPr>
              <a:t>DATA</a:t>
            </a:r>
          </a:p>
        </p:txBody>
      </p:sp>
      <p:sp>
        <p:nvSpPr>
          <p:cNvPr id="45" name="TextBox 44">
            <a:extLst>
              <a:ext uri="{FF2B5EF4-FFF2-40B4-BE49-F238E27FC236}">
                <a16:creationId xmlns:a16="http://schemas.microsoft.com/office/drawing/2014/main" id="{1E8D2646-C694-73E3-713E-2D5F9527B1F4}"/>
              </a:ext>
            </a:extLst>
          </p:cNvPr>
          <p:cNvSpPr txBox="1"/>
          <p:nvPr/>
        </p:nvSpPr>
        <p:spPr>
          <a:xfrm>
            <a:off x="12292394" y="1445686"/>
            <a:ext cx="4223663" cy="1569660"/>
          </a:xfrm>
          <a:prstGeom prst="rect">
            <a:avLst/>
          </a:prstGeom>
          <a:noFill/>
        </p:spPr>
        <p:txBody>
          <a:bodyPr wrap="square" rtlCol="0">
            <a:spAutoFit/>
          </a:bodyPr>
          <a:lstStyle/>
          <a:p>
            <a:r>
              <a:rPr lang="en-GB" sz="4800" b="1" dirty="0">
                <a:solidFill>
                  <a:schemeClr val="accent5">
                    <a:lumMod val="75000"/>
                  </a:schemeClr>
                </a:solidFill>
              </a:rPr>
              <a:t>Sustained improvement</a:t>
            </a:r>
          </a:p>
        </p:txBody>
      </p:sp>
      <p:sp>
        <p:nvSpPr>
          <p:cNvPr id="46" name="TextBox 45">
            <a:extLst>
              <a:ext uri="{FF2B5EF4-FFF2-40B4-BE49-F238E27FC236}">
                <a16:creationId xmlns:a16="http://schemas.microsoft.com/office/drawing/2014/main" id="{87E15759-30E0-9CD4-6DD6-1908556363BF}"/>
              </a:ext>
            </a:extLst>
          </p:cNvPr>
          <p:cNvSpPr txBox="1"/>
          <p:nvPr/>
        </p:nvSpPr>
        <p:spPr>
          <a:xfrm>
            <a:off x="1563815" y="7045927"/>
            <a:ext cx="2868222" cy="1569660"/>
          </a:xfrm>
          <a:prstGeom prst="rect">
            <a:avLst/>
          </a:prstGeom>
          <a:noFill/>
        </p:spPr>
        <p:txBody>
          <a:bodyPr wrap="square" rtlCol="0">
            <a:spAutoFit/>
          </a:bodyPr>
          <a:lstStyle/>
          <a:p>
            <a:r>
              <a:rPr lang="en-GB" sz="4800" b="1" dirty="0">
                <a:solidFill>
                  <a:schemeClr val="accent5">
                    <a:lumMod val="75000"/>
                  </a:schemeClr>
                </a:solidFill>
              </a:rPr>
              <a:t>Change Ideas</a:t>
            </a:r>
          </a:p>
        </p:txBody>
      </p:sp>
      <p:pic>
        <p:nvPicPr>
          <p:cNvPr id="48" name="Picture 47" descr="A close-up of a logo">
            <a:extLst>
              <a:ext uri="{FF2B5EF4-FFF2-40B4-BE49-F238E27FC236}">
                <a16:creationId xmlns:a16="http://schemas.microsoft.com/office/drawing/2014/main" id="{1FF868C5-DE4C-1E36-9630-B559AD3058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6" name="Audio 5">
            <a:hlinkClick r:id="" action="ppaction://media"/>
            <a:extLst>
              <a:ext uri="{FF2B5EF4-FFF2-40B4-BE49-F238E27FC236}">
                <a16:creationId xmlns:a16="http://schemas.microsoft.com/office/drawing/2014/main" id="{AF58DF3A-426A-B084-B089-145CBF05929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3385371074"/>
      </p:ext>
    </p:extLst>
  </p:cSld>
  <p:clrMapOvr>
    <a:masterClrMapping/>
  </p:clrMapOvr>
  <mc:AlternateContent xmlns:mc="http://schemas.openxmlformats.org/markup-compatibility/2006">
    <mc:Choice xmlns:p14="http://schemas.microsoft.com/office/powerpoint/2010/main" Requires="p14">
      <p:transition spd="slow" p14:dur="2000" advTm="20335"/>
    </mc:Choice>
    <mc:Fallback>
      <p:transition spd="slow" advTm="20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CA8EB76-2252-A053-4D6B-2F9F297EEC09}"/>
              </a:ext>
            </a:extLst>
          </p:cNvPr>
          <p:cNvSpPr/>
          <p:nvPr/>
        </p:nvSpPr>
        <p:spPr>
          <a:xfrm>
            <a:off x="457200" y="661557"/>
            <a:ext cx="5029200" cy="824343"/>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nSpc>
                <a:spcPts val="2160"/>
              </a:lnSpc>
            </a:pPr>
            <a:r>
              <a:rPr lang="en-US" sz="2800" b="1" spc="53" dirty="0">
                <a:solidFill>
                  <a:srgbClr val="365B6D"/>
                </a:solidFill>
                <a:latin typeface="Clear Sans Regular"/>
              </a:rPr>
              <a:t>Step 7. Reflect and Learn</a:t>
            </a:r>
          </a:p>
          <a:p>
            <a:pPr>
              <a:lnSpc>
                <a:spcPts val="2160"/>
              </a:lnSpc>
            </a:pPr>
            <a:endParaRPr lang="en-US" b="1" spc="53" dirty="0">
              <a:solidFill>
                <a:srgbClr val="365B6D"/>
              </a:solidFill>
              <a:latin typeface="Clear Sans Regular"/>
            </a:endParaRPr>
          </a:p>
        </p:txBody>
      </p:sp>
      <p:sp>
        <p:nvSpPr>
          <p:cNvPr id="6" name="Hexagon 5">
            <a:extLst>
              <a:ext uri="{FF2B5EF4-FFF2-40B4-BE49-F238E27FC236}">
                <a16:creationId xmlns:a16="http://schemas.microsoft.com/office/drawing/2014/main" id="{D028AA27-3E5D-783A-2CCC-109F7E7A1947}"/>
              </a:ext>
            </a:extLst>
          </p:cNvPr>
          <p:cNvSpPr/>
          <p:nvPr/>
        </p:nvSpPr>
        <p:spPr>
          <a:xfrm>
            <a:off x="4654550" y="2740479"/>
            <a:ext cx="3407228" cy="2933700"/>
          </a:xfrm>
          <a:prstGeom prst="hex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000" dirty="0"/>
              <a:t>Evaluation</a:t>
            </a:r>
          </a:p>
        </p:txBody>
      </p:sp>
      <p:sp>
        <p:nvSpPr>
          <p:cNvPr id="7" name="Hexagon 6">
            <a:extLst>
              <a:ext uri="{FF2B5EF4-FFF2-40B4-BE49-F238E27FC236}">
                <a16:creationId xmlns:a16="http://schemas.microsoft.com/office/drawing/2014/main" id="{124B6AD5-2777-56E8-0CCB-EE138D9BC553}"/>
              </a:ext>
            </a:extLst>
          </p:cNvPr>
          <p:cNvSpPr/>
          <p:nvPr/>
        </p:nvSpPr>
        <p:spPr>
          <a:xfrm>
            <a:off x="10383662" y="2813957"/>
            <a:ext cx="3267024" cy="2759529"/>
          </a:xfrm>
          <a:prstGeom prst="hexag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000" dirty="0"/>
              <a:t>Analysis</a:t>
            </a:r>
          </a:p>
        </p:txBody>
      </p:sp>
      <p:sp>
        <p:nvSpPr>
          <p:cNvPr id="8" name="Hexagon 7">
            <a:extLst>
              <a:ext uri="{FF2B5EF4-FFF2-40B4-BE49-F238E27FC236}">
                <a16:creationId xmlns:a16="http://schemas.microsoft.com/office/drawing/2014/main" id="{BF8A8309-4ED9-8AB0-1314-464B0169A709}"/>
              </a:ext>
            </a:extLst>
          </p:cNvPr>
          <p:cNvSpPr/>
          <p:nvPr/>
        </p:nvSpPr>
        <p:spPr>
          <a:xfrm>
            <a:off x="10351005" y="5701393"/>
            <a:ext cx="3368222" cy="2933700"/>
          </a:xfrm>
          <a:prstGeom prst="hexag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000" dirty="0"/>
              <a:t>Improve</a:t>
            </a:r>
          </a:p>
        </p:txBody>
      </p:sp>
      <p:sp>
        <p:nvSpPr>
          <p:cNvPr id="9" name="Hexagon 8">
            <a:extLst>
              <a:ext uri="{FF2B5EF4-FFF2-40B4-BE49-F238E27FC236}">
                <a16:creationId xmlns:a16="http://schemas.microsoft.com/office/drawing/2014/main" id="{CC6CF179-ECE2-CD50-D2F3-AE2476DDB867}"/>
              </a:ext>
            </a:extLst>
          </p:cNvPr>
          <p:cNvSpPr/>
          <p:nvPr/>
        </p:nvSpPr>
        <p:spPr>
          <a:xfrm>
            <a:off x="1820132" y="4397827"/>
            <a:ext cx="3407228" cy="2993574"/>
          </a:xfrm>
          <a:prstGeom prst="hexag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000" dirty="0"/>
              <a:t>Feedback</a:t>
            </a:r>
          </a:p>
        </p:txBody>
      </p:sp>
      <p:sp>
        <p:nvSpPr>
          <p:cNvPr id="10" name="Hexagon 9">
            <a:extLst>
              <a:ext uri="{FF2B5EF4-FFF2-40B4-BE49-F238E27FC236}">
                <a16:creationId xmlns:a16="http://schemas.microsoft.com/office/drawing/2014/main" id="{128489D5-791E-47AB-DC99-C5EE64E05A34}"/>
              </a:ext>
            </a:extLst>
          </p:cNvPr>
          <p:cNvSpPr/>
          <p:nvPr/>
        </p:nvSpPr>
        <p:spPr>
          <a:xfrm>
            <a:off x="4738915" y="5866490"/>
            <a:ext cx="3407228" cy="29337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1" name="Hexagon 10">
            <a:extLst>
              <a:ext uri="{FF2B5EF4-FFF2-40B4-BE49-F238E27FC236}">
                <a16:creationId xmlns:a16="http://schemas.microsoft.com/office/drawing/2014/main" id="{7C64DD8C-317D-20D0-40D2-D241C4194698}"/>
              </a:ext>
            </a:extLst>
          </p:cNvPr>
          <p:cNvSpPr/>
          <p:nvPr/>
        </p:nvSpPr>
        <p:spPr>
          <a:xfrm>
            <a:off x="13161334" y="4050857"/>
            <a:ext cx="3407228" cy="2933700"/>
          </a:xfrm>
          <a:prstGeom prst="hexag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12" name="Hexagon 11">
            <a:extLst>
              <a:ext uri="{FF2B5EF4-FFF2-40B4-BE49-F238E27FC236}">
                <a16:creationId xmlns:a16="http://schemas.microsoft.com/office/drawing/2014/main" id="{51040738-FDE9-22E3-4599-56152E2C2895}"/>
              </a:ext>
            </a:extLst>
          </p:cNvPr>
          <p:cNvSpPr/>
          <p:nvPr/>
        </p:nvSpPr>
        <p:spPr>
          <a:xfrm>
            <a:off x="7581901" y="7263493"/>
            <a:ext cx="3407228" cy="2933700"/>
          </a:xfrm>
          <a:prstGeom prst="hex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000" dirty="0"/>
              <a:t>Check</a:t>
            </a:r>
          </a:p>
        </p:txBody>
      </p:sp>
      <p:sp>
        <p:nvSpPr>
          <p:cNvPr id="13" name="Hexagon 12">
            <a:extLst>
              <a:ext uri="{FF2B5EF4-FFF2-40B4-BE49-F238E27FC236}">
                <a16:creationId xmlns:a16="http://schemas.microsoft.com/office/drawing/2014/main" id="{6B87E677-07D5-80AC-0E64-04B49119E704}"/>
              </a:ext>
            </a:extLst>
          </p:cNvPr>
          <p:cNvSpPr/>
          <p:nvPr/>
        </p:nvSpPr>
        <p:spPr>
          <a:xfrm>
            <a:off x="7531513" y="1201988"/>
            <a:ext cx="3407228" cy="29337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5093E5E4-3B48-5C14-C85A-35BF0780CBD4}"/>
              </a:ext>
            </a:extLst>
          </p:cNvPr>
          <p:cNvSpPr/>
          <p:nvPr/>
        </p:nvSpPr>
        <p:spPr>
          <a:xfrm>
            <a:off x="7549244" y="4207329"/>
            <a:ext cx="3407228" cy="2933700"/>
          </a:xfrm>
          <a:prstGeom prst="hexag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pic>
        <p:nvPicPr>
          <p:cNvPr id="16" name="Graphic 15" descr="Upward trend outline">
            <a:extLst>
              <a:ext uri="{FF2B5EF4-FFF2-40B4-BE49-F238E27FC236}">
                <a16:creationId xmlns:a16="http://schemas.microsoft.com/office/drawing/2014/main" id="{307441BA-DD77-93D6-2317-63ED7FA773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22657" y="11364728"/>
            <a:ext cx="2271485" cy="2271485"/>
          </a:xfrm>
          <a:prstGeom prst="rect">
            <a:avLst/>
          </a:prstGeom>
        </p:spPr>
      </p:pic>
      <p:pic>
        <p:nvPicPr>
          <p:cNvPr id="18" name="Graphic 17" descr="Teacher with solid fill">
            <a:extLst>
              <a:ext uri="{FF2B5EF4-FFF2-40B4-BE49-F238E27FC236}">
                <a16:creationId xmlns:a16="http://schemas.microsoft.com/office/drawing/2014/main" id="{57F7FCBD-7DFA-0557-2299-63ED89E32B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540685" y="3063136"/>
            <a:ext cx="2288386" cy="2288386"/>
          </a:xfrm>
          <a:prstGeom prst="rect">
            <a:avLst/>
          </a:prstGeom>
        </p:spPr>
      </p:pic>
      <p:pic>
        <p:nvPicPr>
          <p:cNvPr id="20" name="Graphic 19" descr="CheckList with solid fill">
            <a:extLst>
              <a:ext uri="{FF2B5EF4-FFF2-40B4-BE49-F238E27FC236}">
                <a16:creationId xmlns:a16="http://schemas.microsoft.com/office/drawing/2014/main" id="{AD97E56D-599C-F690-4A58-37B47184AA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57381" y="11849100"/>
            <a:ext cx="1838820" cy="1838820"/>
          </a:xfrm>
          <a:prstGeom prst="rect">
            <a:avLst/>
          </a:prstGeom>
        </p:spPr>
      </p:pic>
      <p:pic>
        <p:nvPicPr>
          <p:cNvPr id="22" name="Graphic 21" descr="Gauge with solid fill">
            <a:extLst>
              <a:ext uri="{FF2B5EF4-FFF2-40B4-BE49-F238E27FC236}">
                <a16:creationId xmlns:a16="http://schemas.microsoft.com/office/drawing/2014/main" id="{390310E5-DA34-6E52-9693-D0FB4BD3E2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817863" y="526561"/>
            <a:ext cx="2011208" cy="2011208"/>
          </a:xfrm>
          <a:prstGeom prst="rect">
            <a:avLst/>
          </a:prstGeom>
        </p:spPr>
      </p:pic>
      <p:pic>
        <p:nvPicPr>
          <p:cNvPr id="23" name="Picture 22" descr="A close-up of a logo">
            <a:extLst>
              <a:ext uri="{FF2B5EF4-FFF2-40B4-BE49-F238E27FC236}">
                <a16:creationId xmlns:a16="http://schemas.microsoft.com/office/drawing/2014/main" id="{03D37AAB-CCB5-1E65-B02A-32DAA6AC42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3" name="Audio 2">
            <a:hlinkClick r:id="" action="ppaction://media"/>
            <a:extLst>
              <a:ext uri="{FF2B5EF4-FFF2-40B4-BE49-F238E27FC236}">
                <a16:creationId xmlns:a16="http://schemas.microsoft.com/office/drawing/2014/main" id="{8EB9FC5D-EAC8-8996-8F59-EAAF75D39CB4}"/>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512535121"/>
      </p:ext>
    </p:extLst>
  </p:cSld>
  <p:clrMapOvr>
    <a:masterClrMapping/>
  </p:clrMapOvr>
  <mc:AlternateContent xmlns:mc="http://schemas.openxmlformats.org/markup-compatibility/2006">
    <mc:Choice xmlns:p14="http://schemas.microsoft.com/office/powerpoint/2010/main" Requires="p14">
      <p:transition spd="slow" p14:dur="2000" advTm="40120"/>
    </mc:Choice>
    <mc:Fallback>
      <p:transition spd="slow" advTm="40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CA8EB76-2252-A053-4D6B-2F9F297EEC09}"/>
              </a:ext>
            </a:extLst>
          </p:cNvPr>
          <p:cNvSpPr/>
          <p:nvPr/>
        </p:nvSpPr>
        <p:spPr>
          <a:xfrm>
            <a:off x="457200" y="661557"/>
            <a:ext cx="5029200" cy="824343"/>
          </a:xfrm>
          <a:prstGeom prst="roundRect">
            <a:avLst/>
          </a:prstGeom>
          <a:gradFill flip="none" rotWithShape="1">
            <a:gsLst>
              <a:gs pos="95000">
                <a:schemeClr val="accent1">
                  <a:lumMod val="5000"/>
                  <a:lumOff val="95000"/>
                  <a:alpha val="5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pPr>
              <a:lnSpc>
                <a:spcPts val="2160"/>
              </a:lnSpc>
            </a:pPr>
            <a:r>
              <a:rPr lang="en-US" sz="2800" b="1" spc="53" dirty="0">
                <a:solidFill>
                  <a:srgbClr val="365B6D"/>
                </a:solidFill>
                <a:latin typeface="Clear Sans Regular"/>
              </a:rPr>
              <a:t>Step 7. Reflect and Learn</a:t>
            </a:r>
          </a:p>
          <a:p>
            <a:pPr>
              <a:lnSpc>
                <a:spcPts val="2160"/>
              </a:lnSpc>
            </a:pPr>
            <a:endParaRPr lang="en-US" b="1" spc="53" dirty="0">
              <a:solidFill>
                <a:srgbClr val="365B6D"/>
              </a:solidFill>
              <a:latin typeface="Clear Sans Regular"/>
            </a:endParaRPr>
          </a:p>
        </p:txBody>
      </p:sp>
      <p:sp>
        <p:nvSpPr>
          <p:cNvPr id="6" name="Hexagon 5">
            <a:extLst>
              <a:ext uri="{FF2B5EF4-FFF2-40B4-BE49-F238E27FC236}">
                <a16:creationId xmlns:a16="http://schemas.microsoft.com/office/drawing/2014/main" id="{D028AA27-3E5D-783A-2CCC-109F7E7A1947}"/>
              </a:ext>
            </a:extLst>
          </p:cNvPr>
          <p:cNvSpPr/>
          <p:nvPr/>
        </p:nvSpPr>
        <p:spPr>
          <a:xfrm>
            <a:off x="4654550" y="2740479"/>
            <a:ext cx="3407228" cy="2933700"/>
          </a:xfrm>
          <a:prstGeom prst="hex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000" dirty="0"/>
              <a:t>Evaluation</a:t>
            </a:r>
          </a:p>
        </p:txBody>
      </p:sp>
      <p:sp>
        <p:nvSpPr>
          <p:cNvPr id="7" name="Hexagon 6">
            <a:extLst>
              <a:ext uri="{FF2B5EF4-FFF2-40B4-BE49-F238E27FC236}">
                <a16:creationId xmlns:a16="http://schemas.microsoft.com/office/drawing/2014/main" id="{124B6AD5-2777-56E8-0CCB-EE138D9BC553}"/>
              </a:ext>
            </a:extLst>
          </p:cNvPr>
          <p:cNvSpPr/>
          <p:nvPr/>
        </p:nvSpPr>
        <p:spPr>
          <a:xfrm>
            <a:off x="10383662" y="2813957"/>
            <a:ext cx="3267024" cy="2759529"/>
          </a:xfrm>
          <a:prstGeom prst="hexag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000" dirty="0"/>
              <a:t>Analysis</a:t>
            </a:r>
          </a:p>
        </p:txBody>
      </p:sp>
      <p:sp>
        <p:nvSpPr>
          <p:cNvPr id="8" name="Hexagon 7">
            <a:extLst>
              <a:ext uri="{FF2B5EF4-FFF2-40B4-BE49-F238E27FC236}">
                <a16:creationId xmlns:a16="http://schemas.microsoft.com/office/drawing/2014/main" id="{BF8A8309-4ED9-8AB0-1314-464B0169A709}"/>
              </a:ext>
            </a:extLst>
          </p:cNvPr>
          <p:cNvSpPr/>
          <p:nvPr/>
        </p:nvSpPr>
        <p:spPr>
          <a:xfrm>
            <a:off x="10351005" y="5701393"/>
            <a:ext cx="3368222" cy="2933700"/>
          </a:xfrm>
          <a:prstGeom prst="hexag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000" dirty="0"/>
              <a:t>Improve</a:t>
            </a:r>
          </a:p>
        </p:txBody>
      </p:sp>
      <p:sp>
        <p:nvSpPr>
          <p:cNvPr id="9" name="Hexagon 8">
            <a:extLst>
              <a:ext uri="{FF2B5EF4-FFF2-40B4-BE49-F238E27FC236}">
                <a16:creationId xmlns:a16="http://schemas.microsoft.com/office/drawing/2014/main" id="{CC6CF179-ECE2-CD50-D2F3-AE2476DDB867}"/>
              </a:ext>
            </a:extLst>
          </p:cNvPr>
          <p:cNvSpPr/>
          <p:nvPr/>
        </p:nvSpPr>
        <p:spPr>
          <a:xfrm>
            <a:off x="1820132" y="4397827"/>
            <a:ext cx="3407228" cy="2993574"/>
          </a:xfrm>
          <a:prstGeom prst="hexag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000" dirty="0"/>
              <a:t>Feedback</a:t>
            </a:r>
          </a:p>
        </p:txBody>
      </p:sp>
      <p:sp>
        <p:nvSpPr>
          <p:cNvPr id="10" name="Hexagon 9">
            <a:extLst>
              <a:ext uri="{FF2B5EF4-FFF2-40B4-BE49-F238E27FC236}">
                <a16:creationId xmlns:a16="http://schemas.microsoft.com/office/drawing/2014/main" id="{128489D5-791E-47AB-DC99-C5EE64E05A34}"/>
              </a:ext>
            </a:extLst>
          </p:cNvPr>
          <p:cNvSpPr/>
          <p:nvPr/>
        </p:nvSpPr>
        <p:spPr>
          <a:xfrm>
            <a:off x="4738915" y="5866490"/>
            <a:ext cx="3407228" cy="29337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1" name="Hexagon 10">
            <a:extLst>
              <a:ext uri="{FF2B5EF4-FFF2-40B4-BE49-F238E27FC236}">
                <a16:creationId xmlns:a16="http://schemas.microsoft.com/office/drawing/2014/main" id="{7C64DD8C-317D-20D0-40D2-D241C4194698}"/>
              </a:ext>
            </a:extLst>
          </p:cNvPr>
          <p:cNvSpPr/>
          <p:nvPr/>
        </p:nvSpPr>
        <p:spPr>
          <a:xfrm>
            <a:off x="13161334" y="4050857"/>
            <a:ext cx="3407228" cy="2933700"/>
          </a:xfrm>
          <a:prstGeom prst="hexag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12" name="Hexagon 11">
            <a:extLst>
              <a:ext uri="{FF2B5EF4-FFF2-40B4-BE49-F238E27FC236}">
                <a16:creationId xmlns:a16="http://schemas.microsoft.com/office/drawing/2014/main" id="{51040738-FDE9-22E3-4599-56152E2C2895}"/>
              </a:ext>
            </a:extLst>
          </p:cNvPr>
          <p:cNvSpPr/>
          <p:nvPr/>
        </p:nvSpPr>
        <p:spPr>
          <a:xfrm>
            <a:off x="7581901" y="7263493"/>
            <a:ext cx="3407228" cy="2933700"/>
          </a:xfrm>
          <a:prstGeom prst="hex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000" dirty="0"/>
              <a:t>Check</a:t>
            </a:r>
          </a:p>
        </p:txBody>
      </p:sp>
      <p:sp>
        <p:nvSpPr>
          <p:cNvPr id="13" name="Hexagon 12">
            <a:extLst>
              <a:ext uri="{FF2B5EF4-FFF2-40B4-BE49-F238E27FC236}">
                <a16:creationId xmlns:a16="http://schemas.microsoft.com/office/drawing/2014/main" id="{6B87E677-07D5-80AC-0E64-04B49119E704}"/>
              </a:ext>
            </a:extLst>
          </p:cNvPr>
          <p:cNvSpPr/>
          <p:nvPr/>
        </p:nvSpPr>
        <p:spPr>
          <a:xfrm>
            <a:off x="7531513" y="1201988"/>
            <a:ext cx="3407228" cy="29337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5093E5E4-3B48-5C14-C85A-35BF0780CBD4}"/>
              </a:ext>
            </a:extLst>
          </p:cNvPr>
          <p:cNvSpPr/>
          <p:nvPr/>
        </p:nvSpPr>
        <p:spPr>
          <a:xfrm>
            <a:off x="7549244" y="4207329"/>
            <a:ext cx="3407228" cy="2933700"/>
          </a:xfrm>
          <a:prstGeom prst="hexag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pic>
        <p:nvPicPr>
          <p:cNvPr id="16" name="Graphic 15" descr="Upward trend outline">
            <a:extLst>
              <a:ext uri="{FF2B5EF4-FFF2-40B4-BE49-F238E27FC236}">
                <a16:creationId xmlns:a16="http://schemas.microsoft.com/office/drawing/2014/main" id="{307441BA-DD77-93D6-2317-63ED7FA773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3885" y="4538436"/>
            <a:ext cx="2271485" cy="2271485"/>
          </a:xfrm>
          <a:prstGeom prst="rect">
            <a:avLst/>
          </a:prstGeom>
        </p:spPr>
      </p:pic>
      <p:pic>
        <p:nvPicPr>
          <p:cNvPr id="18" name="Graphic 17" descr="Teacher with solid fill">
            <a:extLst>
              <a:ext uri="{FF2B5EF4-FFF2-40B4-BE49-F238E27FC236}">
                <a16:creationId xmlns:a16="http://schemas.microsoft.com/office/drawing/2014/main" id="{57F7FCBD-7DFA-0557-2299-63ED89E32B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18029" y="4334399"/>
            <a:ext cx="2288386" cy="2288386"/>
          </a:xfrm>
          <a:prstGeom prst="rect">
            <a:avLst/>
          </a:prstGeom>
        </p:spPr>
      </p:pic>
      <p:pic>
        <p:nvPicPr>
          <p:cNvPr id="20" name="Graphic 19" descr="CheckList with solid fill">
            <a:extLst>
              <a:ext uri="{FF2B5EF4-FFF2-40B4-BE49-F238E27FC236}">
                <a16:creationId xmlns:a16="http://schemas.microsoft.com/office/drawing/2014/main" id="{AD97E56D-599C-F690-4A58-37B47184AA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51195" y="6471991"/>
            <a:ext cx="1838820" cy="1838820"/>
          </a:xfrm>
          <a:prstGeom prst="rect">
            <a:avLst/>
          </a:prstGeom>
        </p:spPr>
      </p:pic>
      <p:pic>
        <p:nvPicPr>
          <p:cNvPr id="22" name="Graphic 21" descr="Gauge with solid fill">
            <a:extLst>
              <a:ext uri="{FF2B5EF4-FFF2-40B4-BE49-F238E27FC236}">
                <a16:creationId xmlns:a16="http://schemas.microsoft.com/office/drawing/2014/main" id="{390310E5-DA34-6E52-9693-D0FB4BD3E2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15016" y="1356071"/>
            <a:ext cx="2011208" cy="2011208"/>
          </a:xfrm>
          <a:prstGeom prst="rect">
            <a:avLst/>
          </a:prstGeom>
        </p:spPr>
      </p:pic>
      <p:pic>
        <p:nvPicPr>
          <p:cNvPr id="2" name="Picture 1" descr="A close-up of a logo">
            <a:extLst>
              <a:ext uri="{FF2B5EF4-FFF2-40B4-BE49-F238E27FC236}">
                <a16:creationId xmlns:a16="http://schemas.microsoft.com/office/drawing/2014/main" id="{08BF97AF-6281-08F3-C5E2-071780E1F1F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4" name="Audio 3">
            <a:hlinkClick r:id="" action="ppaction://media"/>
            <a:extLst>
              <a:ext uri="{FF2B5EF4-FFF2-40B4-BE49-F238E27FC236}">
                <a16:creationId xmlns:a16="http://schemas.microsoft.com/office/drawing/2014/main" id="{BE800DBB-E6DC-9261-3549-101C21082C1B}"/>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156084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824">
        <p159:morph option="byObject"/>
      </p:transition>
    </mc:Choice>
    <mc:Fallback>
      <p:transition spd="slow" advTm="18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6902245"/>
            <a:ext cx="1521091" cy="302637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828935" y="2"/>
            <a:ext cx="1459063" cy="2902960"/>
          </a:xfrm>
          <a:prstGeom prst="rect">
            <a:avLst/>
          </a:prstGeom>
        </p:spPr>
      </p:pic>
      <p:pic>
        <p:nvPicPr>
          <p:cNvPr id="1028" name="Picture 4" descr="Say thank you to someone at Companies House - GOV.UK">
            <a:extLst>
              <a:ext uri="{FF2B5EF4-FFF2-40B4-BE49-F238E27FC236}">
                <a16:creationId xmlns:a16="http://schemas.microsoft.com/office/drawing/2014/main" id="{BB1F16C4-DAB6-863A-D28F-98F81CE7A2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1333500"/>
            <a:ext cx="4734558" cy="30774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AE35D76-D1DE-A6E9-7F46-5170EEE7082C}"/>
              </a:ext>
            </a:extLst>
          </p:cNvPr>
          <p:cNvSpPr txBox="1"/>
          <p:nvPr/>
        </p:nvSpPr>
        <p:spPr>
          <a:xfrm>
            <a:off x="1611086" y="4969914"/>
            <a:ext cx="15533914" cy="3426579"/>
          </a:xfrm>
          <a:prstGeom prst="rect">
            <a:avLst/>
          </a:prstGeom>
          <a:noFill/>
        </p:spPr>
        <p:txBody>
          <a:bodyPr wrap="square">
            <a:spAutoFit/>
          </a:bodyPr>
          <a:lstStyle/>
          <a:p>
            <a:pPr algn="l">
              <a:lnSpc>
                <a:spcPts val="5184"/>
              </a:lnSpc>
            </a:pPr>
            <a:r>
              <a:rPr lang="en-US" sz="4400" spc="-191" dirty="0">
                <a:solidFill>
                  <a:srgbClr val="365B6D"/>
                </a:solidFill>
                <a:latin typeface="Open Sans"/>
              </a:rPr>
              <a:t>Further Information and downloadable resources can be found at:</a:t>
            </a:r>
          </a:p>
          <a:p>
            <a:pPr algn="l">
              <a:lnSpc>
                <a:spcPts val="5184"/>
              </a:lnSpc>
            </a:pPr>
            <a:r>
              <a:rPr lang="en-US" sz="4400" spc="-191" dirty="0">
                <a:solidFill>
                  <a:srgbClr val="365B6D"/>
                </a:solidFill>
                <a:latin typeface="Open Sans"/>
                <a:hlinkClick r:id="rId10"/>
              </a:rPr>
              <a:t>https://bswtogether.org.uk/academy/home/improvement/</a:t>
            </a:r>
            <a:endParaRPr lang="en-US" sz="4400" spc="-191" dirty="0">
              <a:solidFill>
                <a:srgbClr val="365B6D"/>
              </a:solidFill>
              <a:latin typeface="Open Sans"/>
            </a:endParaRPr>
          </a:p>
          <a:p>
            <a:pPr algn="l">
              <a:lnSpc>
                <a:spcPts val="5184"/>
              </a:lnSpc>
            </a:pPr>
            <a:endParaRPr lang="en-US" sz="4400" spc="-191" dirty="0">
              <a:solidFill>
                <a:srgbClr val="365B6D"/>
              </a:solidFill>
              <a:latin typeface="Open Sans"/>
            </a:endParaRPr>
          </a:p>
          <a:p>
            <a:pPr algn="l">
              <a:lnSpc>
                <a:spcPts val="5184"/>
              </a:lnSpc>
            </a:pPr>
            <a:r>
              <a:rPr lang="en-US" sz="4400" spc="-191" dirty="0">
                <a:solidFill>
                  <a:srgbClr val="365B6D"/>
                </a:solidFill>
                <a:latin typeface="Open Sans"/>
              </a:rPr>
              <a:t>Or by emailing sarah.white120@nhs.net</a:t>
            </a:r>
          </a:p>
        </p:txBody>
      </p:sp>
      <p:pic>
        <p:nvPicPr>
          <p:cNvPr id="4" name="Picture 3" descr="A close-up of a logo">
            <a:extLst>
              <a:ext uri="{FF2B5EF4-FFF2-40B4-BE49-F238E27FC236}">
                <a16:creationId xmlns:a16="http://schemas.microsoft.com/office/drawing/2014/main" id="{7BF3A55F-3296-2A00-3573-9CBF09F24EA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5" name="Audio 4">
            <a:hlinkClick r:id="" action="ppaction://media"/>
            <a:extLst>
              <a:ext uri="{FF2B5EF4-FFF2-40B4-BE49-F238E27FC236}">
                <a16:creationId xmlns:a16="http://schemas.microsoft.com/office/drawing/2014/main" id="{80E01E02-CC32-0692-9070-76FE09DCEDAC}"/>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3143927602"/>
      </p:ext>
    </p:extLst>
  </p:cSld>
  <p:clrMapOvr>
    <a:masterClrMapping/>
  </p:clrMapOvr>
  <mc:AlternateContent xmlns:mc="http://schemas.openxmlformats.org/markup-compatibility/2006">
    <mc:Choice xmlns:p14="http://schemas.microsoft.com/office/powerpoint/2010/main" Requires="p14">
      <p:transition spd="slow" p14:dur="2000" advTm="22891"/>
    </mc:Choice>
    <mc:Fallback>
      <p:transition spd="slow" advTm="22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37844" y="1081200"/>
            <a:ext cx="9172956" cy="977704"/>
          </a:xfrm>
          <a:prstGeom prst="rect">
            <a:avLst/>
          </a:prstGeom>
        </p:spPr>
        <p:txBody>
          <a:bodyPr wrap="square" lIns="0" tIns="0" rIns="0" bIns="0" rtlCol="0" anchor="t">
            <a:spAutoFit/>
          </a:bodyPr>
          <a:lstStyle/>
          <a:p>
            <a:pPr algn="l">
              <a:lnSpc>
                <a:spcPts val="8100"/>
              </a:lnSpc>
            </a:pPr>
            <a:r>
              <a:rPr lang="en-US" sz="6000" dirty="0">
                <a:solidFill>
                  <a:srgbClr val="365B6D"/>
                </a:solidFill>
                <a:latin typeface="Open Sans" panose="020B0606030504020204" pitchFamily="34" charset="0"/>
                <a:ea typeface="Open Sans" panose="020B0606030504020204" pitchFamily="34" charset="0"/>
                <a:cs typeface="Open Sans" panose="020B0606030504020204" pitchFamily="34" charset="0"/>
              </a:rPr>
              <a:t>Some QI Approaches </a:t>
            </a:r>
          </a:p>
        </p:txBody>
      </p:sp>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37844" y="2476500"/>
            <a:ext cx="7420356" cy="127056"/>
          </a:xfrm>
          <a:prstGeom prst="rect">
            <a:avLst/>
          </a:prstGeom>
        </p:spPr>
      </p:pic>
      <p:sp>
        <p:nvSpPr>
          <p:cNvPr id="7" name="TextBox 6">
            <a:extLst>
              <a:ext uri="{FF2B5EF4-FFF2-40B4-BE49-F238E27FC236}">
                <a16:creationId xmlns:a16="http://schemas.microsoft.com/office/drawing/2014/main" id="{D652BC2A-83E3-8AD5-0031-8791E10DA79D}"/>
              </a:ext>
            </a:extLst>
          </p:cNvPr>
          <p:cNvSpPr txBox="1"/>
          <p:nvPr/>
        </p:nvSpPr>
        <p:spPr>
          <a:xfrm>
            <a:off x="970165" y="3276363"/>
            <a:ext cx="7267956" cy="769441"/>
          </a:xfrm>
          <a:prstGeom prst="rect">
            <a:avLst/>
          </a:prstGeom>
          <a:noFill/>
        </p:spPr>
        <p:txBody>
          <a:bodyPr wrap="square" rtlCol="0">
            <a:spAutoFit/>
          </a:bodyPr>
          <a:lstStyle/>
          <a:p>
            <a:r>
              <a:rPr lang="en-GB" sz="4400" dirty="0"/>
              <a:t>IHI Model for Improvement</a:t>
            </a:r>
          </a:p>
        </p:txBody>
      </p:sp>
      <p:sp>
        <p:nvSpPr>
          <p:cNvPr id="8" name="TextBox 7">
            <a:extLst>
              <a:ext uri="{FF2B5EF4-FFF2-40B4-BE49-F238E27FC236}">
                <a16:creationId xmlns:a16="http://schemas.microsoft.com/office/drawing/2014/main" id="{38BE0D25-0040-9AFA-2A31-77D3128D4810}"/>
              </a:ext>
            </a:extLst>
          </p:cNvPr>
          <p:cNvSpPr txBox="1"/>
          <p:nvPr/>
        </p:nvSpPr>
        <p:spPr>
          <a:xfrm>
            <a:off x="970165" y="6495982"/>
            <a:ext cx="7267956" cy="769441"/>
          </a:xfrm>
          <a:prstGeom prst="rect">
            <a:avLst/>
          </a:prstGeom>
          <a:noFill/>
        </p:spPr>
        <p:txBody>
          <a:bodyPr wrap="square" rtlCol="0">
            <a:spAutoFit/>
          </a:bodyPr>
          <a:lstStyle/>
          <a:p>
            <a:r>
              <a:rPr lang="en-GB" sz="4400" dirty="0"/>
              <a:t>Project Management</a:t>
            </a:r>
          </a:p>
        </p:txBody>
      </p:sp>
      <p:sp>
        <p:nvSpPr>
          <p:cNvPr id="9" name="TextBox 8">
            <a:extLst>
              <a:ext uri="{FF2B5EF4-FFF2-40B4-BE49-F238E27FC236}">
                <a16:creationId xmlns:a16="http://schemas.microsoft.com/office/drawing/2014/main" id="{775030B6-1AB1-8B5B-7515-4645A35F586F}"/>
              </a:ext>
            </a:extLst>
          </p:cNvPr>
          <p:cNvSpPr txBox="1"/>
          <p:nvPr/>
        </p:nvSpPr>
        <p:spPr>
          <a:xfrm>
            <a:off x="970165" y="4961887"/>
            <a:ext cx="1933956" cy="769441"/>
          </a:xfrm>
          <a:prstGeom prst="rect">
            <a:avLst/>
          </a:prstGeom>
          <a:noFill/>
        </p:spPr>
        <p:txBody>
          <a:bodyPr wrap="square" rtlCol="0">
            <a:spAutoFit/>
          </a:bodyPr>
          <a:lstStyle/>
          <a:p>
            <a:r>
              <a:rPr lang="en-GB" sz="4400" dirty="0"/>
              <a:t>Lean </a:t>
            </a:r>
          </a:p>
        </p:txBody>
      </p:sp>
      <p:sp>
        <p:nvSpPr>
          <p:cNvPr id="10" name="TextBox 9">
            <a:extLst>
              <a:ext uri="{FF2B5EF4-FFF2-40B4-BE49-F238E27FC236}">
                <a16:creationId xmlns:a16="http://schemas.microsoft.com/office/drawing/2014/main" id="{8F34FC38-1F78-5AE5-7729-C619EAB9BD1F}"/>
              </a:ext>
            </a:extLst>
          </p:cNvPr>
          <p:cNvSpPr txBox="1"/>
          <p:nvPr/>
        </p:nvSpPr>
        <p:spPr>
          <a:xfrm>
            <a:off x="10969207" y="6495982"/>
            <a:ext cx="5205827" cy="769441"/>
          </a:xfrm>
          <a:prstGeom prst="rect">
            <a:avLst/>
          </a:prstGeom>
          <a:noFill/>
        </p:spPr>
        <p:txBody>
          <a:bodyPr wrap="square" rtlCol="0">
            <a:spAutoFit/>
          </a:bodyPr>
          <a:lstStyle/>
          <a:p>
            <a:r>
              <a:rPr lang="en-GB" sz="4400" dirty="0"/>
              <a:t>Improving Together</a:t>
            </a:r>
          </a:p>
        </p:txBody>
      </p:sp>
      <p:sp>
        <p:nvSpPr>
          <p:cNvPr id="11" name="TextBox 10">
            <a:extLst>
              <a:ext uri="{FF2B5EF4-FFF2-40B4-BE49-F238E27FC236}">
                <a16:creationId xmlns:a16="http://schemas.microsoft.com/office/drawing/2014/main" id="{29941287-E047-BFFD-D217-D58F75A38B9D}"/>
              </a:ext>
            </a:extLst>
          </p:cNvPr>
          <p:cNvSpPr txBox="1"/>
          <p:nvPr/>
        </p:nvSpPr>
        <p:spPr>
          <a:xfrm>
            <a:off x="10522163" y="3276363"/>
            <a:ext cx="7267956" cy="1446550"/>
          </a:xfrm>
          <a:prstGeom prst="rect">
            <a:avLst/>
          </a:prstGeom>
          <a:noFill/>
        </p:spPr>
        <p:txBody>
          <a:bodyPr wrap="square" rtlCol="0">
            <a:spAutoFit/>
          </a:bodyPr>
          <a:lstStyle/>
          <a:p>
            <a:r>
              <a:rPr lang="en-GB" sz="4400" dirty="0"/>
              <a:t>Quality, Service Improvement and Redesign (QSIR)</a:t>
            </a:r>
          </a:p>
        </p:txBody>
      </p:sp>
      <p:pic>
        <p:nvPicPr>
          <p:cNvPr id="13" name="Picture 12" descr="Two doctors walking in hospital">
            <a:extLst>
              <a:ext uri="{FF2B5EF4-FFF2-40B4-BE49-F238E27FC236}">
                <a16:creationId xmlns:a16="http://schemas.microsoft.com/office/drawing/2014/main" id="{2A71F3B2-C9C1-6BC0-73C2-C4E9664AE9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1618" y="4100925"/>
            <a:ext cx="4833006" cy="32235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A close-up of a logo">
            <a:extLst>
              <a:ext uri="{FF2B5EF4-FFF2-40B4-BE49-F238E27FC236}">
                <a16:creationId xmlns:a16="http://schemas.microsoft.com/office/drawing/2014/main" id="{00CEF147-A8DA-912D-5841-EC537FDE2C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23" name="Audio 22">
            <a:hlinkClick r:id="" action="ppaction://media"/>
            <a:extLst>
              <a:ext uri="{FF2B5EF4-FFF2-40B4-BE49-F238E27FC236}">
                <a16:creationId xmlns:a16="http://schemas.microsoft.com/office/drawing/2014/main" id="{A3154A6A-61F4-7890-27D6-03D4AF86456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1794370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2473">
        <p159:morph option="byObject"/>
      </p:transition>
    </mc:Choice>
    <mc:Fallback>
      <p:transition spd="slow" advTm="424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8200" y="418104"/>
            <a:ext cx="10515600" cy="1881797"/>
          </a:xfrm>
          <a:prstGeom prst="rect">
            <a:avLst/>
          </a:prstGeom>
        </p:spPr>
        <p:txBody>
          <a:bodyPr wrap="square" lIns="0" tIns="0" rIns="0" bIns="0" rtlCol="0" anchor="t">
            <a:spAutoFit/>
          </a:bodyPr>
          <a:lstStyle/>
          <a:p>
            <a:pPr algn="l">
              <a:lnSpc>
                <a:spcPts val="7452"/>
              </a:lnSpc>
            </a:pPr>
            <a:r>
              <a:rPr lang="en-US" sz="6000" spc="-275" dirty="0">
                <a:solidFill>
                  <a:srgbClr val="272727"/>
                </a:solidFill>
                <a:latin typeface="Open Sans" panose="020B0606030504020204" pitchFamily="34" charset="0"/>
                <a:ea typeface="Open Sans" panose="020B0606030504020204" pitchFamily="34" charset="0"/>
                <a:cs typeface="Open Sans" panose="020B0606030504020204" pitchFamily="34" charset="0"/>
              </a:rPr>
              <a:t>Key stages of all Improvement activity</a:t>
            </a:r>
          </a:p>
        </p:txBody>
      </p:sp>
      <p:pic>
        <p:nvPicPr>
          <p:cNvPr id="4" name="Picture 3" descr="A close-up of a logo">
            <a:extLst>
              <a:ext uri="{FF2B5EF4-FFF2-40B4-BE49-F238E27FC236}">
                <a16:creationId xmlns:a16="http://schemas.microsoft.com/office/drawing/2014/main" id="{EC8ED511-050F-F126-B0FA-E8675289D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34516" y="9038494"/>
            <a:ext cx="3422946" cy="829406"/>
          </a:xfrm>
          <a:prstGeom prst="rect">
            <a:avLst/>
          </a:prstGeom>
        </p:spPr>
      </p:pic>
      <p:graphicFrame>
        <p:nvGraphicFramePr>
          <p:cNvPr id="10" name="Diagram 9">
            <a:extLst>
              <a:ext uri="{FF2B5EF4-FFF2-40B4-BE49-F238E27FC236}">
                <a16:creationId xmlns:a16="http://schemas.microsoft.com/office/drawing/2014/main" id="{6CD67D43-95D2-D214-1C29-522E8E4474A4}"/>
              </a:ext>
            </a:extLst>
          </p:cNvPr>
          <p:cNvGraphicFramePr/>
          <p:nvPr>
            <p:extLst>
              <p:ext uri="{D42A27DB-BD31-4B8C-83A1-F6EECF244321}">
                <p14:modId xmlns:p14="http://schemas.microsoft.com/office/powerpoint/2010/main" val="2890652659"/>
              </p:ext>
            </p:extLst>
          </p:nvPr>
        </p:nvGraphicFramePr>
        <p:xfrm>
          <a:off x="838200" y="1079500"/>
          <a:ext cx="16919262" cy="8788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9" name="Audio 18">
            <a:hlinkClick r:id="" action="ppaction://media"/>
            <a:extLst>
              <a:ext uri="{FF2B5EF4-FFF2-40B4-BE49-F238E27FC236}">
                <a16:creationId xmlns:a16="http://schemas.microsoft.com/office/drawing/2014/main" id="{EE397E09-C4CA-DBE3-42C4-1165CEA8FEDE}"/>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329688" t="-329688" r="-329688" b="-329688"/>
          <a:stretch>
            <a:fillRect/>
          </a:stretch>
        </p:blipFill>
        <p:spPr>
          <a:xfrm>
            <a:off x="15078456" y="7077456"/>
            <a:ext cx="3086100" cy="3086100"/>
          </a:xfrm>
          <a:prstGeom prst="ellipse">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1394"/>
    </mc:Choice>
    <mc:Fallback>
      <p:transition spd="slow" advTm="41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9"/>
                </p:tgtEl>
              </p:cMediaNode>
            </p:audio>
          </p:childTnLst>
        </p:cTn>
      </p:par>
    </p:tnLst>
    <p:bldLst>
      <p:bldGraphic spid="10"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37844" y="1081200"/>
            <a:ext cx="10011156" cy="2016449"/>
          </a:xfrm>
          <a:prstGeom prst="rect">
            <a:avLst/>
          </a:prstGeom>
        </p:spPr>
        <p:txBody>
          <a:bodyPr wrap="square" lIns="0" tIns="0" rIns="0" bIns="0" rtlCol="0" anchor="t">
            <a:spAutoFit/>
          </a:bodyPr>
          <a:lstStyle/>
          <a:p>
            <a:pPr algn="l">
              <a:lnSpc>
                <a:spcPts val="8100"/>
              </a:lnSpc>
            </a:pPr>
            <a:r>
              <a:rPr lang="en-US" sz="6000" dirty="0">
                <a:solidFill>
                  <a:srgbClr val="365B6D"/>
                </a:solidFill>
                <a:latin typeface="Open Sans" panose="020B0606030504020204" pitchFamily="34" charset="0"/>
                <a:ea typeface="Open Sans" panose="020B0606030504020204" pitchFamily="34" charset="0"/>
                <a:cs typeface="Open Sans" panose="020B0606030504020204" pitchFamily="34" charset="0"/>
              </a:rPr>
              <a:t>Health Foundation Definition of QI</a:t>
            </a:r>
          </a:p>
        </p:txBody>
      </p:sp>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6342" y="3832059"/>
            <a:ext cx="4939792" cy="84582"/>
          </a:xfrm>
          <a:prstGeom prst="rect">
            <a:avLst/>
          </a:prstGeom>
        </p:spPr>
      </p:pic>
      <p:sp>
        <p:nvSpPr>
          <p:cNvPr id="4" name="TextBox 4"/>
          <p:cNvSpPr txBox="1"/>
          <p:nvPr/>
        </p:nvSpPr>
        <p:spPr>
          <a:xfrm>
            <a:off x="1037844" y="4294632"/>
            <a:ext cx="15649956" cy="2462213"/>
          </a:xfrm>
          <a:prstGeom prst="rect">
            <a:avLst/>
          </a:prstGeom>
        </p:spPr>
        <p:txBody>
          <a:bodyPr wrap="square" lIns="0" tIns="0" rIns="0" bIns="0" rtlCol="0" anchor="t">
            <a:spAutoFit/>
          </a:bodyPr>
          <a:lstStyle/>
          <a:p>
            <a:pPr algn="l"/>
            <a:r>
              <a:rPr lang="en-GB" sz="4000" b="0" i="0" dirty="0">
                <a:solidFill>
                  <a:srgbClr val="43423E"/>
                </a:solidFill>
                <a:effectLst/>
                <a:latin typeface="inherit"/>
              </a:rPr>
              <a:t>Quality improvement involves the use of a systematic and coordinated approach to solving a problem using specific methods and tools with the aim of bringing about a measurable improvement within a health care setting.</a:t>
            </a:r>
          </a:p>
        </p:txBody>
      </p:sp>
      <p:pic>
        <p:nvPicPr>
          <p:cNvPr id="6" name="Picture 5" descr="A close-up of a logo">
            <a:extLst>
              <a:ext uri="{FF2B5EF4-FFF2-40B4-BE49-F238E27FC236}">
                <a16:creationId xmlns:a16="http://schemas.microsoft.com/office/drawing/2014/main" id="{A2F0EF7F-ABBA-8AAB-B93C-4020E559F4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7" name="Audio 6">
            <a:hlinkClick r:id="" action="ppaction://media"/>
            <a:extLst>
              <a:ext uri="{FF2B5EF4-FFF2-40B4-BE49-F238E27FC236}">
                <a16:creationId xmlns:a16="http://schemas.microsoft.com/office/drawing/2014/main" id="{036AACB4-67B9-FDB9-8175-0FDDE886D2B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068586639"/>
      </p:ext>
    </p:extLst>
  </p:cSld>
  <p:clrMapOvr>
    <a:masterClrMapping/>
  </p:clrMapOvr>
  <mc:AlternateContent xmlns:mc="http://schemas.openxmlformats.org/markup-compatibility/2006">
    <mc:Choice xmlns:p14="http://schemas.microsoft.com/office/powerpoint/2010/main" Requires="p14">
      <p:transition spd="slow" p14:dur="2000" advTm="23203"/>
    </mc:Choice>
    <mc:Fallback>
      <p:transition spd="slow" advTm="23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70556" y="1333500"/>
            <a:ext cx="10011156" cy="977704"/>
          </a:xfrm>
          <a:prstGeom prst="rect">
            <a:avLst/>
          </a:prstGeom>
        </p:spPr>
        <p:txBody>
          <a:bodyPr wrap="square" lIns="0" tIns="0" rIns="0" bIns="0" rtlCol="0" anchor="t">
            <a:spAutoFit/>
          </a:bodyPr>
          <a:lstStyle/>
          <a:p>
            <a:pPr algn="l">
              <a:lnSpc>
                <a:spcPts val="8100"/>
              </a:lnSpc>
            </a:pPr>
            <a:r>
              <a:rPr lang="en-US" sz="6000" dirty="0">
                <a:solidFill>
                  <a:srgbClr val="365B6D"/>
                </a:solidFill>
                <a:latin typeface="Open Sans" panose="020B0606030504020204" pitchFamily="34" charset="0"/>
                <a:ea typeface="Open Sans" panose="020B0606030504020204" pitchFamily="34" charset="0"/>
                <a:cs typeface="Open Sans" panose="020B0606030504020204" pitchFamily="34" charset="0"/>
              </a:rPr>
              <a:t>Put more simply…</a:t>
            </a:r>
          </a:p>
        </p:txBody>
      </p:sp>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6342" y="3832059"/>
            <a:ext cx="4939792" cy="84582"/>
          </a:xfrm>
          <a:prstGeom prst="rect">
            <a:avLst/>
          </a:prstGeom>
        </p:spPr>
      </p:pic>
      <p:sp>
        <p:nvSpPr>
          <p:cNvPr id="4" name="TextBox 4"/>
          <p:cNvSpPr txBox="1"/>
          <p:nvPr/>
        </p:nvSpPr>
        <p:spPr>
          <a:xfrm>
            <a:off x="1037844" y="4294632"/>
            <a:ext cx="15649956" cy="2769989"/>
          </a:xfrm>
          <a:prstGeom prst="rect">
            <a:avLst/>
          </a:prstGeom>
        </p:spPr>
        <p:txBody>
          <a:bodyPr wrap="square" lIns="0" tIns="0" rIns="0" bIns="0" rtlCol="0" anchor="t">
            <a:spAutoFit/>
          </a:bodyPr>
          <a:lstStyle/>
          <a:p>
            <a:pPr algn="l"/>
            <a:r>
              <a:rPr lang="en-GB" sz="6000" b="0" i="0" dirty="0">
                <a:solidFill>
                  <a:srgbClr val="43423E"/>
                </a:solidFill>
                <a:effectLst/>
                <a:latin typeface="inherit"/>
              </a:rPr>
              <a:t>Quality improvement is a </a:t>
            </a:r>
            <a:r>
              <a:rPr lang="en-GB" sz="6000" b="1" i="0" dirty="0">
                <a:solidFill>
                  <a:srgbClr val="43423E"/>
                </a:solidFill>
                <a:effectLst/>
                <a:latin typeface="inherit"/>
              </a:rPr>
              <a:t>systematic</a:t>
            </a:r>
            <a:r>
              <a:rPr lang="en-GB" sz="6000" b="0" i="0" dirty="0">
                <a:solidFill>
                  <a:srgbClr val="43423E"/>
                </a:solidFill>
                <a:effectLst/>
                <a:latin typeface="inherit"/>
              </a:rPr>
              <a:t> approach to solving a problem using a range of tools to make </a:t>
            </a:r>
            <a:r>
              <a:rPr lang="en-GB" sz="6000" b="1" i="0" dirty="0">
                <a:solidFill>
                  <a:srgbClr val="43423E"/>
                </a:solidFill>
                <a:effectLst/>
                <a:latin typeface="inherit"/>
              </a:rPr>
              <a:t>measurable improvement </a:t>
            </a:r>
            <a:r>
              <a:rPr lang="en-GB" sz="6000" b="0" i="0" dirty="0">
                <a:solidFill>
                  <a:srgbClr val="43423E"/>
                </a:solidFill>
                <a:effectLst/>
                <a:latin typeface="inherit"/>
              </a:rPr>
              <a:t>for patients</a:t>
            </a:r>
          </a:p>
        </p:txBody>
      </p:sp>
      <p:pic>
        <p:nvPicPr>
          <p:cNvPr id="6" name="Picture 5" descr="A close-up of a logo">
            <a:extLst>
              <a:ext uri="{FF2B5EF4-FFF2-40B4-BE49-F238E27FC236}">
                <a16:creationId xmlns:a16="http://schemas.microsoft.com/office/drawing/2014/main" id="{3D1CB0BE-97A3-582A-A72B-3DAA5DA122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7" name="Audio 6">
            <a:hlinkClick r:id="" action="ppaction://media"/>
            <a:extLst>
              <a:ext uri="{FF2B5EF4-FFF2-40B4-BE49-F238E27FC236}">
                <a16:creationId xmlns:a16="http://schemas.microsoft.com/office/drawing/2014/main" id="{37971AE4-4103-63CD-3656-C115667B159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374781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9036">
        <p159:morph option="byWord"/>
      </p:transition>
    </mc:Choice>
    <mc:Fallback>
      <p:transition spd="slow" advTm="90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356171" y="2628900"/>
            <a:ext cx="7521738" cy="2244076"/>
          </a:xfrm>
          <a:prstGeom prst="rect">
            <a:avLst/>
          </a:prstGeom>
        </p:spPr>
        <p:txBody>
          <a:bodyPr lIns="0" tIns="0" rIns="0" bIns="0" rtlCol="0" anchor="t">
            <a:spAutoFit/>
          </a:bodyPr>
          <a:lstStyle/>
          <a:p>
            <a:pPr algn="l">
              <a:lnSpc>
                <a:spcPts val="5832"/>
              </a:lnSpc>
            </a:pPr>
            <a:r>
              <a:rPr lang="en-US" sz="6000" spc="162" dirty="0">
                <a:solidFill>
                  <a:srgbClr val="1D4355"/>
                </a:solidFill>
                <a:latin typeface="Open Sans" panose="020B0606030504020204" pitchFamily="34" charset="0"/>
                <a:ea typeface="Open Sans" panose="020B0606030504020204" pitchFamily="34" charset="0"/>
                <a:cs typeface="Open Sans" panose="020B0606030504020204" pitchFamily="34" charset="0"/>
              </a:rPr>
              <a:t>Quality Improvement Tools for your Toolbox</a:t>
            </a: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168" y="-24425"/>
            <a:ext cx="1645921" cy="164592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66909" y="6902246"/>
            <a:ext cx="1521091" cy="3026370"/>
          </a:xfrm>
          <a:prstGeom prst="rect">
            <a:avLst/>
          </a:prstGeom>
        </p:spPr>
      </p:pic>
      <p:grpSp>
        <p:nvGrpSpPr>
          <p:cNvPr id="8" name="Group 8"/>
          <p:cNvGrpSpPr/>
          <p:nvPr/>
        </p:nvGrpSpPr>
        <p:grpSpPr>
          <a:xfrm>
            <a:off x="861478" y="2628900"/>
            <a:ext cx="7723668" cy="19050"/>
            <a:chOff x="0" y="0"/>
            <a:chExt cx="10298224" cy="25400"/>
          </a:xfrm>
        </p:grpSpPr>
        <p:sp>
          <p:nvSpPr>
            <p:cNvPr id="9" name="Freeform 9"/>
            <p:cNvSpPr/>
            <p:nvPr/>
          </p:nvSpPr>
          <p:spPr>
            <a:xfrm>
              <a:off x="12700" y="12700"/>
              <a:ext cx="10272776" cy="0"/>
            </a:xfrm>
            <a:custGeom>
              <a:avLst/>
              <a:gdLst/>
              <a:ahLst/>
              <a:cxnLst/>
              <a:rect l="l" t="t" r="r" b="b"/>
              <a:pathLst>
                <a:path w="10272776">
                  <a:moveTo>
                    <a:pt x="0" y="0"/>
                  </a:moveTo>
                  <a:lnTo>
                    <a:pt x="10272776" y="0"/>
                  </a:lnTo>
                </a:path>
              </a:pathLst>
            </a:custGeom>
            <a:solidFill>
              <a:srgbClr val="365B6D"/>
            </a:solidFill>
          </p:spPr>
        </p:sp>
        <p:sp>
          <p:nvSpPr>
            <p:cNvPr id="10" name="Freeform 10"/>
            <p:cNvSpPr/>
            <p:nvPr/>
          </p:nvSpPr>
          <p:spPr>
            <a:xfrm>
              <a:off x="12700" y="0"/>
              <a:ext cx="10272776" cy="25400"/>
            </a:xfrm>
            <a:custGeom>
              <a:avLst/>
              <a:gdLst/>
              <a:ahLst/>
              <a:cxnLst/>
              <a:rect l="l" t="t" r="r" b="b"/>
              <a:pathLst>
                <a:path w="10272776" h="25400">
                  <a:moveTo>
                    <a:pt x="0" y="0"/>
                  </a:moveTo>
                  <a:lnTo>
                    <a:pt x="10272776" y="0"/>
                  </a:lnTo>
                  <a:lnTo>
                    <a:pt x="10272776" y="25400"/>
                  </a:lnTo>
                  <a:lnTo>
                    <a:pt x="0" y="25400"/>
                  </a:lnTo>
                  <a:close/>
                </a:path>
              </a:pathLst>
            </a:custGeom>
            <a:solidFill>
              <a:srgbClr val="365B6D"/>
            </a:solidFill>
          </p:spPr>
        </p:sp>
      </p:grpSp>
      <p:sp>
        <p:nvSpPr>
          <p:cNvPr id="11" name="TextBox 11"/>
          <p:cNvSpPr txBox="1"/>
          <p:nvPr/>
        </p:nvSpPr>
        <p:spPr>
          <a:xfrm>
            <a:off x="976731" y="2791777"/>
            <a:ext cx="7493163" cy="609219"/>
          </a:xfrm>
          <a:prstGeom prst="rect">
            <a:avLst/>
          </a:prstGeom>
        </p:spPr>
        <p:txBody>
          <a:bodyPr lIns="0" tIns="0" rIns="0" bIns="0" rtlCol="0" anchor="t">
            <a:spAutoFit/>
          </a:bodyPr>
          <a:lstStyle/>
          <a:p>
            <a:pPr algn="l">
              <a:lnSpc>
                <a:spcPts val="4698"/>
              </a:lnSpc>
            </a:pPr>
            <a:r>
              <a:rPr lang="en-US" sz="4350" dirty="0">
                <a:solidFill>
                  <a:srgbClr val="1D4355"/>
                </a:solidFill>
                <a:latin typeface="Clear Sans Regular"/>
              </a:rPr>
              <a:t>A3 Thinking</a:t>
            </a:r>
          </a:p>
        </p:txBody>
      </p:sp>
      <p:grpSp>
        <p:nvGrpSpPr>
          <p:cNvPr id="12" name="Group 12"/>
          <p:cNvGrpSpPr/>
          <p:nvPr/>
        </p:nvGrpSpPr>
        <p:grpSpPr>
          <a:xfrm>
            <a:off x="861478" y="3570237"/>
            <a:ext cx="7723668" cy="19050"/>
            <a:chOff x="0" y="0"/>
            <a:chExt cx="10298224" cy="25400"/>
          </a:xfrm>
        </p:grpSpPr>
        <p:sp>
          <p:nvSpPr>
            <p:cNvPr id="13" name="Freeform 13"/>
            <p:cNvSpPr/>
            <p:nvPr/>
          </p:nvSpPr>
          <p:spPr>
            <a:xfrm>
              <a:off x="12700" y="12700"/>
              <a:ext cx="10272776" cy="0"/>
            </a:xfrm>
            <a:custGeom>
              <a:avLst/>
              <a:gdLst/>
              <a:ahLst/>
              <a:cxnLst/>
              <a:rect l="l" t="t" r="r" b="b"/>
              <a:pathLst>
                <a:path w="10272776">
                  <a:moveTo>
                    <a:pt x="0" y="0"/>
                  </a:moveTo>
                  <a:lnTo>
                    <a:pt x="10272776" y="0"/>
                  </a:lnTo>
                </a:path>
              </a:pathLst>
            </a:custGeom>
            <a:solidFill>
              <a:srgbClr val="365B6D"/>
            </a:solidFill>
          </p:spPr>
        </p:sp>
        <p:sp>
          <p:nvSpPr>
            <p:cNvPr id="14" name="Freeform 14"/>
            <p:cNvSpPr/>
            <p:nvPr/>
          </p:nvSpPr>
          <p:spPr>
            <a:xfrm>
              <a:off x="12700" y="0"/>
              <a:ext cx="10272776" cy="25400"/>
            </a:xfrm>
            <a:custGeom>
              <a:avLst/>
              <a:gdLst/>
              <a:ahLst/>
              <a:cxnLst/>
              <a:rect l="l" t="t" r="r" b="b"/>
              <a:pathLst>
                <a:path w="10272776" h="25400">
                  <a:moveTo>
                    <a:pt x="0" y="0"/>
                  </a:moveTo>
                  <a:lnTo>
                    <a:pt x="10272776" y="0"/>
                  </a:lnTo>
                  <a:lnTo>
                    <a:pt x="10272776" y="25400"/>
                  </a:lnTo>
                  <a:lnTo>
                    <a:pt x="0" y="25400"/>
                  </a:lnTo>
                  <a:close/>
                </a:path>
              </a:pathLst>
            </a:custGeom>
            <a:solidFill>
              <a:srgbClr val="365B6D"/>
            </a:solidFill>
          </p:spPr>
        </p:sp>
      </p:grpSp>
      <p:sp>
        <p:nvSpPr>
          <p:cNvPr id="15" name="TextBox 15"/>
          <p:cNvSpPr txBox="1"/>
          <p:nvPr/>
        </p:nvSpPr>
        <p:spPr>
          <a:xfrm>
            <a:off x="976731" y="3733114"/>
            <a:ext cx="7493163" cy="609219"/>
          </a:xfrm>
          <a:prstGeom prst="rect">
            <a:avLst/>
          </a:prstGeom>
        </p:spPr>
        <p:txBody>
          <a:bodyPr lIns="0" tIns="0" rIns="0" bIns="0" rtlCol="0" anchor="t">
            <a:spAutoFit/>
          </a:bodyPr>
          <a:lstStyle/>
          <a:p>
            <a:pPr algn="l">
              <a:lnSpc>
                <a:spcPts val="4698"/>
              </a:lnSpc>
            </a:pPr>
            <a:r>
              <a:rPr lang="en-US" sz="4350">
                <a:solidFill>
                  <a:srgbClr val="1D4355"/>
                </a:solidFill>
                <a:latin typeface="Clear Sans Regular"/>
              </a:rPr>
              <a:t>SMART Aims</a:t>
            </a:r>
          </a:p>
        </p:txBody>
      </p:sp>
      <p:grpSp>
        <p:nvGrpSpPr>
          <p:cNvPr id="16" name="Group 16"/>
          <p:cNvGrpSpPr/>
          <p:nvPr/>
        </p:nvGrpSpPr>
        <p:grpSpPr>
          <a:xfrm>
            <a:off x="861478" y="4511575"/>
            <a:ext cx="7723668" cy="19050"/>
            <a:chOff x="0" y="0"/>
            <a:chExt cx="10298224" cy="25400"/>
          </a:xfrm>
        </p:grpSpPr>
        <p:sp>
          <p:nvSpPr>
            <p:cNvPr id="17" name="Freeform 17"/>
            <p:cNvSpPr/>
            <p:nvPr/>
          </p:nvSpPr>
          <p:spPr>
            <a:xfrm>
              <a:off x="12700" y="12700"/>
              <a:ext cx="10272776" cy="0"/>
            </a:xfrm>
            <a:custGeom>
              <a:avLst/>
              <a:gdLst/>
              <a:ahLst/>
              <a:cxnLst/>
              <a:rect l="l" t="t" r="r" b="b"/>
              <a:pathLst>
                <a:path w="10272776">
                  <a:moveTo>
                    <a:pt x="0" y="0"/>
                  </a:moveTo>
                  <a:lnTo>
                    <a:pt x="10272776" y="0"/>
                  </a:lnTo>
                </a:path>
              </a:pathLst>
            </a:custGeom>
            <a:solidFill>
              <a:srgbClr val="365B6D"/>
            </a:solidFill>
          </p:spPr>
        </p:sp>
        <p:sp>
          <p:nvSpPr>
            <p:cNvPr id="18" name="Freeform 18"/>
            <p:cNvSpPr/>
            <p:nvPr/>
          </p:nvSpPr>
          <p:spPr>
            <a:xfrm>
              <a:off x="12700" y="0"/>
              <a:ext cx="10272776" cy="25400"/>
            </a:xfrm>
            <a:custGeom>
              <a:avLst/>
              <a:gdLst/>
              <a:ahLst/>
              <a:cxnLst/>
              <a:rect l="l" t="t" r="r" b="b"/>
              <a:pathLst>
                <a:path w="10272776" h="25400">
                  <a:moveTo>
                    <a:pt x="0" y="0"/>
                  </a:moveTo>
                  <a:lnTo>
                    <a:pt x="10272776" y="0"/>
                  </a:lnTo>
                  <a:lnTo>
                    <a:pt x="10272776" y="25400"/>
                  </a:lnTo>
                  <a:lnTo>
                    <a:pt x="0" y="25400"/>
                  </a:lnTo>
                  <a:close/>
                </a:path>
              </a:pathLst>
            </a:custGeom>
            <a:solidFill>
              <a:srgbClr val="365B6D"/>
            </a:solidFill>
          </p:spPr>
        </p:sp>
      </p:grpSp>
      <p:sp>
        <p:nvSpPr>
          <p:cNvPr id="19" name="TextBox 19"/>
          <p:cNvSpPr txBox="1"/>
          <p:nvPr/>
        </p:nvSpPr>
        <p:spPr>
          <a:xfrm>
            <a:off x="976731" y="4674452"/>
            <a:ext cx="7493163" cy="609219"/>
          </a:xfrm>
          <a:prstGeom prst="rect">
            <a:avLst/>
          </a:prstGeom>
        </p:spPr>
        <p:txBody>
          <a:bodyPr lIns="0" tIns="0" rIns="0" bIns="0" rtlCol="0" anchor="t">
            <a:spAutoFit/>
          </a:bodyPr>
          <a:lstStyle/>
          <a:p>
            <a:pPr algn="l">
              <a:lnSpc>
                <a:spcPts val="4698"/>
              </a:lnSpc>
            </a:pPr>
            <a:r>
              <a:rPr lang="en-US" sz="4350">
                <a:solidFill>
                  <a:srgbClr val="1D4355"/>
                </a:solidFill>
                <a:latin typeface="Clear Sans Regular"/>
              </a:rPr>
              <a:t>Process Flows</a:t>
            </a:r>
          </a:p>
        </p:txBody>
      </p:sp>
      <p:grpSp>
        <p:nvGrpSpPr>
          <p:cNvPr id="20" name="Group 20"/>
          <p:cNvGrpSpPr/>
          <p:nvPr/>
        </p:nvGrpSpPr>
        <p:grpSpPr>
          <a:xfrm>
            <a:off x="861478" y="5452912"/>
            <a:ext cx="7723668" cy="19050"/>
            <a:chOff x="0" y="0"/>
            <a:chExt cx="10298224" cy="25400"/>
          </a:xfrm>
        </p:grpSpPr>
        <p:sp>
          <p:nvSpPr>
            <p:cNvPr id="21" name="Freeform 21"/>
            <p:cNvSpPr/>
            <p:nvPr/>
          </p:nvSpPr>
          <p:spPr>
            <a:xfrm>
              <a:off x="12700" y="12700"/>
              <a:ext cx="10272776" cy="0"/>
            </a:xfrm>
            <a:custGeom>
              <a:avLst/>
              <a:gdLst/>
              <a:ahLst/>
              <a:cxnLst/>
              <a:rect l="l" t="t" r="r" b="b"/>
              <a:pathLst>
                <a:path w="10272776">
                  <a:moveTo>
                    <a:pt x="0" y="0"/>
                  </a:moveTo>
                  <a:lnTo>
                    <a:pt x="10272776" y="0"/>
                  </a:lnTo>
                </a:path>
              </a:pathLst>
            </a:custGeom>
            <a:solidFill>
              <a:srgbClr val="365B6D"/>
            </a:solidFill>
          </p:spPr>
        </p:sp>
        <p:sp>
          <p:nvSpPr>
            <p:cNvPr id="22" name="Freeform 22"/>
            <p:cNvSpPr/>
            <p:nvPr/>
          </p:nvSpPr>
          <p:spPr>
            <a:xfrm>
              <a:off x="12700" y="0"/>
              <a:ext cx="10272776" cy="25400"/>
            </a:xfrm>
            <a:custGeom>
              <a:avLst/>
              <a:gdLst/>
              <a:ahLst/>
              <a:cxnLst/>
              <a:rect l="l" t="t" r="r" b="b"/>
              <a:pathLst>
                <a:path w="10272776" h="25400">
                  <a:moveTo>
                    <a:pt x="0" y="0"/>
                  </a:moveTo>
                  <a:lnTo>
                    <a:pt x="10272776" y="0"/>
                  </a:lnTo>
                  <a:lnTo>
                    <a:pt x="10272776" y="25400"/>
                  </a:lnTo>
                  <a:lnTo>
                    <a:pt x="0" y="25400"/>
                  </a:lnTo>
                  <a:close/>
                </a:path>
              </a:pathLst>
            </a:custGeom>
            <a:solidFill>
              <a:srgbClr val="365B6D"/>
            </a:solidFill>
          </p:spPr>
        </p:sp>
      </p:grpSp>
      <p:sp>
        <p:nvSpPr>
          <p:cNvPr id="23" name="TextBox 23"/>
          <p:cNvSpPr txBox="1"/>
          <p:nvPr/>
        </p:nvSpPr>
        <p:spPr>
          <a:xfrm>
            <a:off x="976731" y="5615790"/>
            <a:ext cx="7493163" cy="609219"/>
          </a:xfrm>
          <a:prstGeom prst="rect">
            <a:avLst/>
          </a:prstGeom>
        </p:spPr>
        <p:txBody>
          <a:bodyPr lIns="0" tIns="0" rIns="0" bIns="0" rtlCol="0" anchor="t">
            <a:spAutoFit/>
          </a:bodyPr>
          <a:lstStyle/>
          <a:p>
            <a:pPr algn="l">
              <a:lnSpc>
                <a:spcPts val="4698"/>
              </a:lnSpc>
            </a:pPr>
            <a:r>
              <a:rPr lang="en-US" sz="4350">
                <a:solidFill>
                  <a:srgbClr val="1D4355"/>
                </a:solidFill>
                <a:latin typeface="Clear Sans Regular"/>
              </a:rPr>
              <a:t>Fishbone Analysis</a:t>
            </a:r>
          </a:p>
        </p:txBody>
      </p:sp>
      <p:grpSp>
        <p:nvGrpSpPr>
          <p:cNvPr id="24" name="Group 24"/>
          <p:cNvGrpSpPr/>
          <p:nvPr/>
        </p:nvGrpSpPr>
        <p:grpSpPr>
          <a:xfrm>
            <a:off x="899064" y="6394251"/>
            <a:ext cx="7723668" cy="19050"/>
            <a:chOff x="0" y="0"/>
            <a:chExt cx="10298224" cy="25400"/>
          </a:xfrm>
        </p:grpSpPr>
        <p:sp>
          <p:nvSpPr>
            <p:cNvPr id="25" name="Freeform 25"/>
            <p:cNvSpPr/>
            <p:nvPr/>
          </p:nvSpPr>
          <p:spPr>
            <a:xfrm>
              <a:off x="12700" y="12700"/>
              <a:ext cx="10272776" cy="0"/>
            </a:xfrm>
            <a:custGeom>
              <a:avLst/>
              <a:gdLst/>
              <a:ahLst/>
              <a:cxnLst/>
              <a:rect l="l" t="t" r="r" b="b"/>
              <a:pathLst>
                <a:path w="10272776">
                  <a:moveTo>
                    <a:pt x="0" y="0"/>
                  </a:moveTo>
                  <a:lnTo>
                    <a:pt x="10272776" y="0"/>
                  </a:lnTo>
                </a:path>
              </a:pathLst>
            </a:custGeom>
            <a:solidFill>
              <a:srgbClr val="289DD2"/>
            </a:solidFill>
          </p:spPr>
        </p:sp>
        <p:sp>
          <p:nvSpPr>
            <p:cNvPr id="26" name="Freeform 26"/>
            <p:cNvSpPr/>
            <p:nvPr/>
          </p:nvSpPr>
          <p:spPr>
            <a:xfrm>
              <a:off x="12700" y="0"/>
              <a:ext cx="10272776" cy="25400"/>
            </a:xfrm>
            <a:custGeom>
              <a:avLst/>
              <a:gdLst/>
              <a:ahLst/>
              <a:cxnLst/>
              <a:rect l="l" t="t" r="r" b="b"/>
              <a:pathLst>
                <a:path w="10272776" h="25400">
                  <a:moveTo>
                    <a:pt x="0" y="0"/>
                  </a:moveTo>
                  <a:lnTo>
                    <a:pt x="10272776" y="0"/>
                  </a:lnTo>
                  <a:lnTo>
                    <a:pt x="10272776" y="25400"/>
                  </a:lnTo>
                  <a:lnTo>
                    <a:pt x="0" y="25400"/>
                  </a:lnTo>
                  <a:close/>
                </a:path>
              </a:pathLst>
            </a:custGeom>
            <a:solidFill>
              <a:srgbClr val="289DD2"/>
            </a:solidFill>
          </p:spPr>
        </p:sp>
      </p:grpSp>
      <p:sp>
        <p:nvSpPr>
          <p:cNvPr id="27" name="TextBox 27"/>
          <p:cNvSpPr txBox="1"/>
          <p:nvPr/>
        </p:nvSpPr>
        <p:spPr>
          <a:xfrm>
            <a:off x="1014317" y="6557128"/>
            <a:ext cx="7493163" cy="609219"/>
          </a:xfrm>
          <a:prstGeom prst="rect">
            <a:avLst/>
          </a:prstGeom>
        </p:spPr>
        <p:txBody>
          <a:bodyPr lIns="0" tIns="0" rIns="0" bIns="0" rtlCol="0" anchor="t">
            <a:spAutoFit/>
          </a:bodyPr>
          <a:lstStyle/>
          <a:p>
            <a:pPr algn="l">
              <a:lnSpc>
                <a:spcPts val="4698"/>
              </a:lnSpc>
            </a:pPr>
            <a:r>
              <a:rPr lang="en-US" sz="4350">
                <a:solidFill>
                  <a:srgbClr val="1D4355"/>
                </a:solidFill>
                <a:latin typeface="Clear Sans Regular"/>
              </a:rPr>
              <a:t>5 Whys</a:t>
            </a:r>
          </a:p>
        </p:txBody>
      </p:sp>
      <p:grpSp>
        <p:nvGrpSpPr>
          <p:cNvPr id="28" name="Group 28"/>
          <p:cNvGrpSpPr/>
          <p:nvPr/>
        </p:nvGrpSpPr>
        <p:grpSpPr>
          <a:xfrm>
            <a:off x="899064" y="7335588"/>
            <a:ext cx="7723668" cy="19050"/>
            <a:chOff x="0" y="0"/>
            <a:chExt cx="10298224" cy="25400"/>
          </a:xfrm>
        </p:grpSpPr>
        <p:sp>
          <p:nvSpPr>
            <p:cNvPr id="29" name="Freeform 29"/>
            <p:cNvSpPr/>
            <p:nvPr/>
          </p:nvSpPr>
          <p:spPr>
            <a:xfrm>
              <a:off x="12700" y="12700"/>
              <a:ext cx="10272776" cy="0"/>
            </a:xfrm>
            <a:custGeom>
              <a:avLst/>
              <a:gdLst/>
              <a:ahLst/>
              <a:cxnLst/>
              <a:rect l="l" t="t" r="r" b="b"/>
              <a:pathLst>
                <a:path w="10272776">
                  <a:moveTo>
                    <a:pt x="0" y="0"/>
                  </a:moveTo>
                  <a:lnTo>
                    <a:pt x="10272776" y="0"/>
                  </a:lnTo>
                </a:path>
              </a:pathLst>
            </a:custGeom>
            <a:solidFill>
              <a:srgbClr val="289DD2"/>
            </a:solidFill>
          </p:spPr>
        </p:sp>
        <p:sp>
          <p:nvSpPr>
            <p:cNvPr id="30" name="Freeform 30"/>
            <p:cNvSpPr/>
            <p:nvPr/>
          </p:nvSpPr>
          <p:spPr>
            <a:xfrm>
              <a:off x="12700" y="0"/>
              <a:ext cx="10272776" cy="25400"/>
            </a:xfrm>
            <a:custGeom>
              <a:avLst/>
              <a:gdLst/>
              <a:ahLst/>
              <a:cxnLst/>
              <a:rect l="l" t="t" r="r" b="b"/>
              <a:pathLst>
                <a:path w="10272776" h="25400">
                  <a:moveTo>
                    <a:pt x="0" y="0"/>
                  </a:moveTo>
                  <a:lnTo>
                    <a:pt x="10272776" y="0"/>
                  </a:lnTo>
                  <a:lnTo>
                    <a:pt x="10272776" y="25400"/>
                  </a:lnTo>
                  <a:lnTo>
                    <a:pt x="0" y="25400"/>
                  </a:lnTo>
                  <a:close/>
                </a:path>
              </a:pathLst>
            </a:custGeom>
            <a:solidFill>
              <a:srgbClr val="289DD2"/>
            </a:solidFill>
          </p:spPr>
        </p:sp>
      </p:grpSp>
      <p:sp>
        <p:nvSpPr>
          <p:cNvPr id="31" name="TextBox 31"/>
          <p:cNvSpPr txBox="1"/>
          <p:nvPr/>
        </p:nvSpPr>
        <p:spPr>
          <a:xfrm>
            <a:off x="1014317" y="7498465"/>
            <a:ext cx="7493163" cy="609219"/>
          </a:xfrm>
          <a:prstGeom prst="rect">
            <a:avLst/>
          </a:prstGeom>
        </p:spPr>
        <p:txBody>
          <a:bodyPr lIns="0" tIns="0" rIns="0" bIns="0" rtlCol="0" anchor="t">
            <a:spAutoFit/>
          </a:bodyPr>
          <a:lstStyle/>
          <a:p>
            <a:pPr algn="l">
              <a:lnSpc>
                <a:spcPts val="4698"/>
              </a:lnSpc>
            </a:pPr>
            <a:r>
              <a:rPr lang="en-US" sz="4350">
                <a:solidFill>
                  <a:srgbClr val="1D4355"/>
                </a:solidFill>
                <a:latin typeface="Clear Sans Regular"/>
              </a:rPr>
              <a:t>PDSA Cycles</a:t>
            </a:r>
          </a:p>
        </p:txBody>
      </p:sp>
      <p:grpSp>
        <p:nvGrpSpPr>
          <p:cNvPr id="32" name="Group 32"/>
          <p:cNvGrpSpPr/>
          <p:nvPr/>
        </p:nvGrpSpPr>
        <p:grpSpPr>
          <a:xfrm>
            <a:off x="899064" y="8276926"/>
            <a:ext cx="7723668" cy="19050"/>
            <a:chOff x="0" y="0"/>
            <a:chExt cx="10298224" cy="25400"/>
          </a:xfrm>
        </p:grpSpPr>
        <p:sp>
          <p:nvSpPr>
            <p:cNvPr id="33" name="Freeform 33"/>
            <p:cNvSpPr/>
            <p:nvPr/>
          </p:nvSpPr>
          <p:spPr>
            <a:xfrm>
              <a:off x="12700" y="12700"/>
              <a:ext cx="10272776" cy="0"/>
            </a:xfrm>
            <a:custGeom>
              <a:avLst/>
              <a:gdLst/>
              <a:ahLst/>
              <a:cxnLst/>
              <a:rect l="l" t="t" r="r" b="b"/>
              <a:pathLst>
                <a:path w="10272776">
                  <a:moveTo>
                    <a:pt x="0" y="0"/>
                  </a:moveTo>
                  <a:lnTo>
                    <a:pt x="10272776" y="0"/>
                  </a:lnTo>
                </a:path>
              </a:pathLst>
            </a:custGeom>
            <a:solidFill>
              <a:srgbClr val="14A59F"/>
            </a:solidFill>
          </p:spPr>
        </p:sp>
        <p:sp>
          <p:nvSpPr>
            <p:cNvPr id="34" name="Freeform 34"/>
            <p:cNvSpPr/>
            <p:nvPr/>
          </p:nvSpPr>
          <p:spPr>
            <a:xfrm>
              <a:off x="12700" y="0"/>
              <a:ext cx="10272776" cy="25400"/>
            </a:xfrm>
            <a:custGeom>
              <a:avLst/>
              <a:gdLst/>
              <a:ahLst/>
              <a:cxnLst/>
              <a:rect l="l" t="t" r="r" b="b"/>
              <a:pathLst>
                <a:path w="10272776" h="25400">
                  <a:moveTo>
                    <a:pt x="0" y="0"/>
                  </a:moveTo>
                  <a:lnTo>
                    <a:pt x="10272776" y="0"/>
                  </a:lnTo>
                  <a:lnTo>
                    <a:pt x="10272776" y="25400"/>
                  </a:lnTo>
                  <a:lnTo>
                    <a:pt x="0" y="25400"/>
                  </a:lnTo>
                  <a:close/>
                </a:path>
              </a:pathLst>
            </a:custGeom>
            <a:solidFill>
              <a:srgbClr val="14A59F"/>
            </a:solidFill>
          </p:spPr>
        </p:sp>
      </p:grpSp>
      <p:sp>
        <p:nvSpPr>
          <p:cNvPr id="74" name="Graphic 40" descr="Hammer with solid fill">
            <a:extLst>
              <a:ext uri="{FF2B5EF4-FFF2-40B4-BE49-F238E27FC236}">
                <a16:creationId xmlns:a16="http://schemas.microsoft.com/office/drawing/2014/main" id="{3B71C864-4006-6DA0-C78A-55ABC38FE446}"/>
              </a:ext>
            </a:extLst>
          </p:cNvPr>
          <p:cNvSpPr/>
          <p:nvPr/>
        </p:nvSpPr>
        <p:spPr>
          <a:xfrm>
            <a:off x="8623112" y="10764874"/>
            <a:ext cx="1200045" cy="1070169"/>
          </a:xfrm>
          <a:custGeom>
            <a:avLst/>
            <a:gdLst>
              <a:gd name="connsiteX0" fmla="*/ 1190494 w 1200045"/>
              <a:gd name="connsiteY0" fmla="*/ 344047 h 1070169"/>
              <a:gd name="connsiteX1" fmla="*/ 1138643 w 1200045"/>
              <a:gd name="connsiteY1" fmla="*/ 292196 h 1070169"/>
              <a:gd name="connsiteX2" fmla="*/ 1096343 w 1200045"/>
              <a:gd name="connsiteY2" fmla="*/ 290832 h 1070169"/>
              <a:gd name="connsiteX3" fmla="*/ 1055408 w 1200045"/>
              <a:gd name="connsiteY3" fmla="*/ 292196 h 1070169"/>
              <a:gd name="connsiteX4" fmla="*/ 1055408 w 1200045"/>
              <a:gd name="connsiteY4" fmla="*/ 247167 h 1070169"/>
              <a:gd name="connsiteX5" fmla="*/ 1054043 w 1200045"/>
              <a:gd name="connsiteY5" fmla="*/ 206232 h 1070169"/>
              <a:gd name="connsiteX6" fmla="*/ 927144 w 1200045"/>
              <a:gd name="connsiteY6" fmla="*/ 80698 h 1070169"/>
              <a:gd name="connsiteX7" fmla="*/ 547812 w 1200045"/>
              <a:gd name="connsiteY7" fmla="*/ 19295 h 1070169"/>
              <a:gd name="connsiteX8" fmla="*/ 543718 w 1200045"/>
              <a:gd name="connsiteY8" fmla="*/ 20660 h 1070169"/>
              <a:gd name="connsiteX9" fmla="*/ 535531 w 1200045"/>
              <a:gd name="connsiteY9" fmla="*/ 37034 h 1070169"/>
              <a:gd name="connsiteX10" fmla="*/ 547812 w 1200045"/>
              <a:gd name="connsiteY10" fmla="*/ 52043 h 1070169"/>
              <a:gd name="connsiteX11" fmla="*/ 602392 w 1200045"/>
              <a:gd name="connsiteY11" fmla="*/ 69782 h 1070169"/>
              <a:gd name="connsiteX12" fmla="*/ 779778 w 1200045"/>
              <a:gd name="connsiteY12" fmla="*/ 229429 h 1070169"/>
              <a:gd name="connsiteX13" fmla="*/ 385436 w 1200045"/>
              <a:gd name="connsiteY13" fmla="*/ 621042 h 1070169"/>
              <a:gd name="connsiteX14" fmla="*/ 374520 w 1200045"/>
              <a:gd name="connsiteY14" fmla="*/ 610126 h 1070169"/>
              <a:gd name="connsiteX15" fmla="*/ 332220 w 1200045"/>
              <a:gd name="connsiteY15" fmla="*/ 610126 h 1070169"/>
              <a:gd name="connsiteX16" fmla="*/ 15655 w 1200045"/>
              <a:gd name="connsiteY16" fmla="*/ 928056 h 1070169"/>
              <a:gd name="connsiteX17" fmla="*/ 17019 w 1200045"/>
              <a:gd name="connsiteY17" fmla="*/ 929420 h 1070169"/>
              <a:gd name="connsiteX18" fmla="*/ 26571 w 1200045"/>
              <a:gd name="connsiteY18" fmla="*/ 1044039 h 1070169"/>
              <a:gd name="connsiteX19" fmla="*/ 141189 w 1200045"/>
              <a:gd name="connsiteY19" fmla="*/ 1053590 h 1070169"/>
              <a:gd name="connsiteX20" fmla="*/ 142554 w 1200045"/>
              <a:gd name="connsiteY20" fmla="*/ 1054955 h 1070169"/>
              <a:gd name="connsiteX21" fmla="*/ 460483 w 1200045"/>
              <a:gd name="connsiteY21" fmla="*/ 737025 h 1070169"/>
              <a:gd name="connsiteX22" fmla="*/ 460483 w 1200045"/>
              <a:gd name="connsiteY22" fmla="*/ 694725 h 1070169"/>
              <a:gd name="connsiteX23" fmla="*/ 449567 w 1200045"/>
              <a:gd name="connsiteY23" fmla="*/ 683809 h 1070169"/>
              <a:gd name="connsiteX24" fmla="*/ 841180 w 1200045"/>
              <a:gd name="connsiteY24" fmla="*/ 292196 h 1070169"/>
              <a:gd name="connsiteX25" fmla="*/ 903948 w 1200045"/>
              <a:gd name="connsiteY25" fmla="*/ 354963 h 1070169"/>
              <a:gd name="connsiteX26" fmla="*/ 946247 w 1200045"/>
              <a:gd name="connsiteY26" fmla="*/ 356328 h 1070169"/>
              <a:gd name="connsiteX27" fmla="*/ 987182 w 1200045"/>
              <a:gd name="connsiteY27" fmla="*/ 354963 h 1070169"/>
              <a:gd name="connsiteX28" fmla="*/ 987182 w 1200045"/>
              <a:gd name="connsiteY28" fmla="*/ 399992 h 1070169"/>
              <a:gd name="connsiteX29" fmla="*/ 988547 w 1200045"/>
              <a:gd name="connsiteY29" fmla="*/ 440927 h 1070169"/>
              <a:gd name="connsiteX30" fmla="*/ 1041763 w 1200045"/>
              <a:gd name="connsiteY30" fmla="*/ 492778 h 1070169"/>
              <a:gd name="connsiteX31" fmla="*/ 1085427 w 1200045"/>
              <a:gd name="connsiteY31" fmla="*/ 492778 h 1070169"/>
              <a:gd name="connsiteX32" fmla="*/ 1190494 w 1200045"/>
              <a:gd name="connsiteY32" fmla="*/ 387711 h 1070169"/>
              <a:gd name="connsiteX33" fmla="*/ 1200045 w 1200045"/>
              <a:gd name="connsiteY33" fmla="*/ 365879 h 1070169"/>
              <a:gd name="connsiteX34" fmla="*/ 1190494 w 1200045"/>
              <a:gd name="connsiteY34" fmla="*/ 344047 h 107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00045" h="1070169">
                <a:moveTo>
                  <a:pt x="1190494" y="344047"/>
                </a:moveTo>
                <a:lnTo>
                  <a:pt x="1138643" y="292196"/>
                </a:lnTo>
                <a:cubicBezTo>
                  <a:pt x="1126362" y="279916"/>
                  <a:pt x="1108623" y="279916"/>
                  <a:pt x="1096343" y="290832"/>
                </a:cubicBezTo>
                <a:cubicBezTo>
                  <a:pt x="1085427" y="301748"/>
                  <a:pt x="1067688" y="303112"/>
                  <a:pt x="1055408" y="292196"/>
                </a:cubicBezTo>
                <a:cubicBezTo>
                  <a:pt x="1043127" y="279916"/>
                  <a:pt x="1043127" y="259448"/>
                  <a:pt x="1055408" y="247167"/>
                </a:cubicBezTo>
                <a:cubicBezTo>
                  <a:pt x="1066324" y="234887"/>
                  <a:pt x="1064959" y="217148"/>
                  <a:pt x="1054043" y="206232"/>
                </a:cubicBezTo>
                <a:lnTo>
                  <a:pt x="927144" y="80698"/>
                </a:lnTo>
                <a:cubicBezTo>
                  <a:pt x="850732" y="4286"/>
                  <a:pt x="697907" y="-21640"/>
                  <a:pt x="547812" y="19295"/>
                </a:cubicBezTo>
                <a:cubicBezTo>
                  <a:pt x="546447" y="19295"/>
                  <a:pt x="545083" y="20660"/>
                  <a:pt x="543718" y="20660"/>
                </a:cubicBezTo>
                <a:cubicBezTo>
                  <a:pt x="538260" y="24753"/>
                  <a:pt x="534167" y="30211"/>
                  <a:pt x="535531" y="37034"/>
                </a:cubicBezTo>
                <a:cubicBezTo>
                  <a:pt x="536896" y="43856"/>
                  <a:pt x="540989" y="49314"/>
                  <a:pt x="547812" y="52043"/>
                </a:cubicBezTo>
                <a:cubicBezTo>
                  <a:pt x="566915" y="58866"/>
                  <a:pt x="602392" y="69782"/>
                  <a:pt x="602392" y="69782"/>
                </a:cubicBezTo>
                <a:cubicBezTo>
                  <a:pt x="685627" y="98436"/>
                  <a:pt x="768862" y="207597"/>
                  <a:pt x="779778" y="229429"/>
                </a:cubicBezTo>
                <a:lnTo>
                  <a:pt x="385436" y="621042"/>
                </a:lnTo>
                <a:lnTo>
                  <a:pt x="374520" y="610126"/>
                </a:lnTo>
                <a:cubicBezTo>
                  <a:pt x="362239" y="597845"/>
                  <a:pt x="343136" y="597845"/>
                  <a:pt x="332220" y="610126"/>
                </a:cubicBezTo>
                <a:lnTo>
                  <a:pt x="15655" y="928056"/>
                </a:lnTo>
                <a:lnTo>
                  <a:pt x="17019" y="929420"/>
                </a:lnTo>
                <a:cubicBezTo>
                  <a:pt x="-8906" y="964897"/>
                  <a:pt x="-4813" y="1012655"/>
                  <a:pt x="26571" y="1044039"/>
                </a:cubicBezTo>
                <a:cubicBezTo>
                  <a:pt x="57954" y="1074058"/>
                  <a:pt x="105712" y="1079516"/>
                  <a:pt x="141189" y="1053590"/>
                </a:cubicBezTo>
                <a:lnTo>
                  <a:pt x="142554" y="1054955"/>
                </a:lnTo>
                <a:lnTo>
                  <a:pt x="460483" y="737025"/>
                </a:lnTo>
                <a:cubicBezTo>
                  <a:pt x="472764" y="724744"/>
                  <a:pt x="472764" y="705641"/>
                  <a:pt x="460483" y="694725"/>
                </a:cubicBezTo>
                <a:lnTo>
                  <a:pt x="449567" y="683809"/>
                </a:lnTo>
                <a:lnTo>
                  <a:pt x="841180" y="292196"/>
                </a:lnTo>
                <a:lnTo>
                  <a:pt x="903948" y="354963"/>
                </a:lnTo>
                <a:cubicBezTo>
                  <a:pt x="916228" y="367244"/>
                  <a:pt x="933967" y="367244"/>
                  <a:pt x="946247" y="356328"/>
                </a:cubicBezTo>
                <a:cubicBezTo>
                  <a:pt x="957163" y="345412"/>
                  <a:pt x="974902" y="344047"/>
                  <a:pt x="987182" y="354963"/>
                </a:cubicBezTo>
                <a:cubicBezTo>
                  <a:pt x="999463" y="367244"/>
                  <a:pt x="999463" y="387711"/>
                  <a:pt x="987182" y="399992"/>
                </a:cubicBezTo>
                <a:cubicBezTo>
                  <a:pt x="976266" y="412273"/>
                  <a:pt x="977631" y="430011"/>
                  <a:pt x="988547" y="440927"/>
                </a:cubicBezTo>
                <a:lnTo>
                  <a:pt x="1041763" y="492778"/>
                </a:lnTo>
                <a:cubicBezTo>
                  <a:pt x="1054043" y="505059"/>
                  <a:pt x="1073146" y="505059"/>
                  <a:pt x="1085427" y="492778"/>
                </a:cubicBezTo>
                <a:lnTo>
                  <a:pt x="1190494" y="387711"/>
                </a:lnTo>
                <a:cubicBezTo>
                  <a:pt x="1195952" y="382253"/>
                  <a:pt x="1200045" y="374066"/>
                  <a:pt x="1200045" y="365879"/>
                </a:cubicBezTo>
                <a:cubicBezTo>
                  <a:pt x="1200045" y="357692"/>
                  <a:pt x="1197316" y="349505"/>
                  <a:pt x="1190494" y="344047"/>
                </a:cubicBezTo>
                <a:close/>
              </a:path>
            </a:pathLst>
          </a:custGeom>
          <a:solidFill>
            <a:srgbClr val="000000"/>
          </a:solidFill>
          <a:ln w="13593" cap="flat">
            <a:noFill/>
            <a:prstDash val="solid"/>
            <a:miter/>
          </a:ln>
        </p:spPr>
        <p:txBody>
          <a:bodyPr rtlCol="0" anchor="ctr"/>
          <a:lstStyle/>
          <a:p>
            <a:endParaRPr lang="en-GB" dirty="0"/>
          </a:p>
        </p:txBody>
      </p:sp>
      <p:grpSp>
        <p:nvGrpSpPr>
          <p:cNvPr id="85" name="Graphic 50" descr="Nails outline">
            <a:extLst>
              <a:ext uri="{FF2B5EF4-FFF2-40B4-BE49-F238E27FC236}">
                <a16:creationId xmlns:a16="http://schemas.microsoft.com/office/drawing/2014/main" id="{96D877DD-6900-1E33-3C6E-06EAE2A402E6}"/>
              </a:ext>
            </a:extLst>
          </p:cNvPr>
          <p:cNvGrpSpPr/>
          <p:nvPr/>
        </p:nvGrpSpPr>
        <p:grpSpPr>
          <a:xfrm>
            <a:off x="13982046" y="11244213"/>
            <a:ext cx="1240200" cy="728281"/>
            <a:chOff x="3044945" y="4301148"/>
            <a:chExt cx="1240200" cy="728281"/>
          </a:xfrm>
          <a:solidFill>
            <a:srgbClr val="000000"/>
          </a:solidFill>
        </p:grpSpPr>
        <p:sp>
          <p:nvSpPr>
            <p:cNvPr id="86" name="Free-form: Shape 85">
              <a:extLst>
                <a:ext uri="{FF2B5EF4-FFF2-40B4-BE49-F238E27FC236}">
                  <a16:creationId xmlns:a16="http://schemas.microsoft.com/office/drawing/2014/main" id="{3064CCF6-6A62-CF4B-5A9B-BB703D1E132F}"/>
                </a:ext>
              </a:extLst>
            </p:cNvPr>
            <p:cNvSpPr/>
            <p:nvPr/>
          </p:nvSpPr>
          <p:spPr>
            <a:xfrm>
              <a:off x="3044945" y="4319887"/>
              <a:ext cx="394342" cy="709542"/>
            </a:xfrm>
            <a:custGeom>
              <a:avLst/>
              <a:gdLst>
                <a:gd name="connsiteX0" fmla="*/ 278359 w 394342"/>
                <a:gd name="connsiteY0" fmla="*/ 64132 h 709542"/>
                <a:gd name="connsiteX1" fmla="*/ 252433 w 394342"/>
                <a:gd name="connsiteY1" fmla="*/ 0 h 709542"/>
                <a:gd name="connsiteX2" fmla="*/ 0 w 394342"/>
                <a:gd name="connsiteY2" fmla="*/ 102338 h 709542"/>
                <a:gd name="connsiteX3" fmla="*/ 25926 w 394342"/>
                <a:gd name="connsiteY3" fmla="*/ 165105 h 709542"/>
                <a:gd name="connsiteX4" fmla="*/ 124170 w 394342"/>
                <a:gd name="connsiteY4" fmla="*/ 155554 h 709542"/>
                <a:gd name="connsiteX5" fmla="*/ 317930 w 394342"/>
                <a:gd name="connsiteY5" fmla="*/ 635859 h 709542"/>
                <a:gd name="connsiteX6" fmla="*/ 391613 w 394342"/>
                <a:gd name="connsiteY6" fmla="*/ 709543 h 709542"/>
                <a:gd name="connsiteX7" fmla="*/ 394342 w 394342"/>
                <a:gd name="connsiteY7" fmla="*/ 605840 h 709542"/>
                <a:gd name="connsiteX8" fmla="*/ 200582 w 394342"/>
                <a:gd name="connsiteY8" fmla="*/ 124170 h 709542"/>
                <a:gd name="connsiteX9" fmla="*/ 35709 w 394342"/>
                <a:gd name="connsiteY9" fmla="*/ 117347 h 709542"/>
                <a:gd name="connsiteX10" fmla="*/ 237424 w 394342"/>
                <a:gd name="connsiteY10" fmla="*/ 35559 h 709542"/>
                <a:gd name="connsiteX11" fmla="*/ 245352 w 394342"/>
                <a:gd name="connsiteY11" fmla="*/ 55167 h 709542"/>
                <a:gd name="connsiteX12" fmla="*/ 183949 w 394342"/>
                <a:gd name="connsiteY12" fmla="*/ 102570 h 709542"/>
                <a:gd name="connsiteX13" fmla="*/ 183799 w 394342"/>
                <a:gd name="connsiteY13" fmla="*/ 102679 h 709542"/>
                <a:gd name="connsiteX14" fmla="*/ 121100 w 394342"/>
                <a:gd name="connsiteY14" fmla="*/ 128441 h 709542"/>
                <a:gd name="connsiteX15" fmla="*/ 43459 w 394342"/>
                <a:gd name="connsiteY15" fmla="*/ 135987 h 709542"/>
                <a:gd name="connsiteX16" fmla="*/ 366915 w 394342"/>
                <a:gd name="connsiteY16" fmla="*/ 610780 h 709542"/>
                <a:gd name="connsiteX17" fmla="*/ 366001 w 394342"/>
                <a:gd name="connsiteY17" fmla="*/ 645411 h 709542"/>
                <a:gd name="connsiteX18" fmla="*/ 341126 w 394342"/>
                <a:gd name="connsiteY18" fmla="*/ 620495 h 709542"/>
                <a:gd name="connsiteX19" fmla="*/ 149795 w 394342"/>
                <a:gd name="connsiteY19" fmla="*/ 146139 h 709542"/>
                <a:gd name="connsiteX20" fmla="*/ 175721 w 394342"/>
                <a:gd name="connsiteY20" fmla="*/ 135482 h 70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342" h="709542">
                  <a:moveTo>
                    <a:pt x="278359" y="64132"/>
                  </a:moveTo>
                  <a:lnTo>
                    <a:pt x="252433" y="0"/>
                  </a:lnTo>
                  <a:lnTo>
                    <a:pt x="0" y="102338"/>
                  </a:lnTo>
                  <a:lnTo>
                    <a:pt x="25926" y="165105"/>
                  </a:lnTo>
                  <a:lnTo>
                    <a:pt x="124170" y="155554"/>
                  </a:lnTo>
                  <a:lnTo>
                    <a:pt x="317930" y="635859"/>
                  </a:lnTo>
                  <a:lnTo>
                    <a:pt x="391613" y="709543"/>
                  </a:lnTo>
                  <a:lnTo>
                    <a:pt x="394342" y="605840"/>
                  </a:lnTo>
                  <a:lnTo>
                    <a:pt x="200582" y="124170"/>
                  </a:lnTo>
                  <a:close/>
                  <a:moveTo>
                    <a:pt x="35709" y="117347"/>
                  </a:moveTo>
                  <a:lnTo>
                    <a:pt x="237424" y="35559"/>
                  </a:lnTo>
                  <a:lnTo>
                    <a:pt x="245352" y="55167"/>
                  </a:lnTo>
                  <a:lnTo>
                    <a:pt x="183949" y="102570"/>
                  </a:lnTo>
                  <a:lnTo>
                    <a:pt x="183799" y="102679"/>
                  </a:lnTo>
                  <a:lnTo>
                    <a:pt x="121100" y="128441"/>
                  </a:lnTo>
                  <a:lnTo>
                    <a:pt x="43459" y="135987"/>
                  </a:lnTo>
                  <a:close/>
                  <a:moveTo>
                    <a:pt x="366915" y="610780"/>
                  </a:moveTo>
                  <a:lnTo>
                    <a:pt x="366001" y="645411"/>
                  </a:lnTo>
                  <a:lnTo>
                    <a:pt x="341126" y="620495"/>
                  </a:lnTo>
                  <a:lnTo>
                    <a:pt x="149795" y="146139"/>
                  </a:lnTo>
                  <a:lnTo>
                    <a:pt x="175721" y="135482"/>
                  </a:lnTo>
                  <a:close/>
                </a:path>
              </a:pathLst>
            </a:custGeom>
            <a:solidFill>
              <a:srgbClr val="000000"/>
            </a:solidFill>
            <a:ln w="13593" cap="flat">
              <a:noFill/>
              <a:prstDash val="solid"/>
              <a:miter/>
            </a:ln>
          </p:spPr>
          <p:txBody>
            <a:bodyPr rtlCol="0" anchor="ctr"/>
            <a:lstStyle/>
            <a:p>
              <a:endParaRPr lang="en-GB" dirty="0"/>
            </a:p>
          </p:txBody>
        </p:sp>
        <p:sp>
          <p:nvSpPr>
            <p:cNvPr id="87" name="Free-form: Shape 86">
              <a:extLst>
                <a:ext uri="{FF2B5EF4-FFF2-40B4-BE49-F238E27FC236}">
                  <a16:creationId xmlns:a16="http://schemas.microsoft.com/office/drawing/2014/main" id="{5992120C-87A6-97DD-3BBC-A2EF0C7ADDF6}"/>
                </a:ext>
              </a:extLst>
            </p:cNvPr>
            <p:cNvSpPr/>
            <p:nvPr/>
          </p:nvSpPr>
          <p:spPr>
            <a:xfrm>
              <a:off x="3679305" y="4301148"/>
              <a:ext cx="605840" cy="590830"/>
            </a:xfrm>
            <a:custGeom>
              <a:avLst/>
              <a:gdLst>
                <a:gd name="connsiteX0" fmla="*/ 564905 w 605840"/>
                <a:gd name="connsiteY0" fmla="*/ 495315 h 590830"/>
                <a:gd name="connsiteX1" fmla="*/ 192395 w 605840"/>
                <a:gd name="connsiteY1" fmla="*/ 135086 h 590830"/>
                <a:gd name="connsiteX2" fmla="*/ 237424 w 605840"/>
                <a:gd name="connsiteY2" fmla="*/ 47758 h 590830"/>
                <a:gd name="connsiteX3" fmla="*/ 189666 w 605840"/>
                <a:gd name="connsiteY3" fmla="*/ 0 h 590830"/>
                <a:gd name="connsiteX4" fmla="*/ 0 w 605840"/>
                <a:gd name="connsiteY4" fmla="*/ 196489 h 590830"/>
                <a:gd name="connsiteX5" fmla="*/ 49122 w 605840"/>
                <a:gd name="connsiteY5" fmla="*/ 244246 h 590830"/>
                <a:gd name="connsiteX6" fmla="*/ 135086 w 605840"/>
                <a:gd name="connsiteY6" fmla="*/ 193760 h 590830"/>
                <a:gd name="connsiteX7" fmla="*/ 508960 w 605840"/>
                <a:gd name="connsiteY7" fmla="*/ 553989 h 590830"/>
                <a:gd name="connsiteX8" fmla="*/ 605840 w 605840"/>
                <a:gd name="connsiteY8" fmla="*/ 590831 h 590830"/>
                <a:gd name="connsiteX9" fmla="*/ 53216 w 605840"/>
                <a:gd name="connsiteY9" fmla="*/ 210134 h 590830"/>
                <a:gd name="connsiteX10" fmla="*/ 38506 w 605840"/>
                <a:gd name="connsiteY10" fmla="*/ 195820 h 590830"/>
                <a:gd name="connsiteX11" fmla="*/ 189966 w 605840"/>
                <a:gd name="connsiteY11" fmla="*/ 38902 h 590830"/>
                <a:gd name="connsiteX12" fmla="*/ 203994 w 605840"/>
                <a:gd name="connsiteY12" fmla="*/ 52929 h 590830"/>
                <a:gd name="connsiteX13" fmla="*/ 168093 w 605840"/>
                <a:gd name="connsiteY13" fmla="*/ 122519 h 590830"/>
                <a:gd name="connsiteX14" fmla="*/ 163904 w 605840"/>
                <a:gd name="connsiteY14" fmla="*/ 130706 h 590830"/>
                <a:gd name="connsiteX15" fmla="*/ 130856 w 605840"/>
                <a:gd name="connsiteY15" fmla="*/ 164600 h 590830"/>
                <a:gd name="connsiteX16" fmla="*/ 121305 w 605840"/>
                <a:gd name="connsiteY16" fmla="*/ 170222 h 590830"/>
                <a:gd name="connsiteX17" fmla="*/ 523874 w 605840"/>
                <a:gd name="connsiteY17" fmla="*/ 530465 h 590830"/>
                <a:gd name="connsiteX18" fmla="*/ 156918 w 605840"/>
                <a:gd name="connsiteY18" fmla="*/ 176935 h 590830"/>
                <a:gd name="connsiteX19" fmla="*/ 176089 w 605840"/>
                <a:gd name="connsiteY19" fmla="*/ 157314 h 590830"/>
                <a:gd name="connsiteX20" fmla="*/ 541981 w 605840"/>
                <a:gd name="connsiteY20" fmla="*/ 511116 h 590830"/>
                <a:gd name="connsiteX21" fmla="*/ 555422 w 605840"/>
                <a:gd name="connsiteY21" fmla="*/ 542500 h 59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5840" h="590830">
                  <a:moveTo>
                    <a:pt x="564905" y="495315"/>
                  </a:moveTo>
                  <a:lnTo>
                    <a:pt x="192395" y="135086"/>
                  </a:lnTo>
                  <a:lnTo>
                    <a:pt x="237424" y="47758"/>
                  </a:lnTo>
                  <a:lnTo>
                    <a:pt x="189666" y="0"/>
                  </a:lnTo>
                  <a:lnTo>
                    <a:pt x="0" y="196489"/>
                  </a:lnTo>
                  <a:lnTo>
                    <a:pt x="49122" y="244246"/>
                  </a:lnTo>
                  <a:lnTo>
                    <a:pt x="135086" y="193760"/>
                  </a:lnTo>
                  <a:lnTo>
                    <a:pt x="508960" y="553989"/>
                  </a:lnTo>
                  <a:lnTo>
                    <a:pt x="605840" y="590831"/>
                  </a:lnTo>
                  <a:close/>
                  <a:moveTo>
                    <a:pt x="53216" y="210134"/>
                  </a:moveTo>
                  <a:lnTo>
                    <a:pt x="38506" y="195820"/>
                  </a:lnTo>
                  <a:lnTo>
                    <a:pt x="189966" y="38902"/>
                  </a:lnTo>
                  <a:lnTo>
                    <a:pt x="203994" y="52929"/>
                  </a:lnTo>
                  <a:lnTo>
                    <a:pt x="168093" y="122519"/>
                  </a:lnTo>
                  <a:lnTo>
                    <a:pt x="163904" y="130706"/>
                  </a:lnTo>
                  <a:lnTo>
                    <a:pt x="130856" y="164600"/>
                  </a:lnTo>
                  <a:lnTo>
                    <a:pt x="121305" y="170222"/>
                  </a:lnTo>
                  <a:close/>
                  <a:moveTo>
                    <a:pt x="523874" y="530465"/>
                  </a:moveTo>
                  <a:lnTo>
                    <a:pt x="156918" y="176935"/>
                  </a:lnTo>
                  <a:lnTo>
                    <a:pt x="176089" y="157314"/>
                  </a:lnTo>
                  <a:lnTo>
                    <a:pt x="541981" y="511116"/>
                  </a:lnTo>
                  <a:lnTo>
                    <a:pt x="555422" y="542500"/>
                  </a:lnTo>
                  <a:close/>
                </a:path>
              </a:pathLst>
            </a:custGeom>
            <a:solidFill>
              <a:srgbClr val="000000"/>
            </a:solidFill>
            <a:ln w="13593" cap="flat">
              <a:noFill/>
              <a:prstDash val="solid"/>
              <a:miter/>
            </a:ln>
          </p:spPr>
          <p:txBody>
            <a:bodyPr rtlCol="0" anchor="ctr"/>
            <a:lstStyle/>
            <a:p>
              <a:endParaRPr lang="en-GB" dirty="0"/>
            </a:p>
          </p:txBody>
        </p:sp>
      </p:grpSp>
      <p:sp>
        <p:nvSpPr>
          <p:cNvPr id="70" name="Graphic 36" descr="Roller Paint Tool outline">
            <a:extLst>
              <a:ext uri="{FF2B5EF4-FFF2-40B4-BE49-F238E27FC236}">
                <a16:creationId xmlns:a16="http://schemas.microsoft.com/office/drawing/2014/main" id="{BA8F77DE-D0F8-320A-4AD3-EA3550CAFCC4}"/>
              </a:ext>
            </a:extLst>
          </p:cNvPr>
          <p:cNvSpPr/>
          <p:nvPr/>
        </p:nvSpPr>
        <p:spPr>
          <a:xfrm rot="11735450">
            <a:off x="16225009" y="10785256"/>
            <a:ext cx="1166494" cy="1166488"/>
          </a:xfrm>
          <a:custGeom>
            <a:avLst/>
            <a:gdLst>
              <a:gd name="connsiteX0" fmla="*/ 1150508 w 1166494"/>
              <a:gd name="connsiteY0" fmla="*/ 536989 h 1166488"/>
              <a:gd name="connsiteX1" fmla="*/ 629485 w 1166494"/>
              <a:gd name="connsiteY1" fmla="*/ 15980 h 1166488"/>
              <a:gd name="connsiteX2" fmla="*/ 552309 w 1166494"/>
              <a:gd name="connsiteY2" fmla="*/ 15980 h 1166488"/>
              <a:gd name="connsiteX3" fmla="*/ 513707 w 1166494"/>
              <a:gd name="connsiteY3" fmla="*/ 54569 h 1166488"/>
              <a:gd name="connsiteX4" fmla="*/ 494427 w 1166494"/>
              <a:gd name="connsiteY4" fmla="*/ 35315 h 1166488"/>
              <a:gd name="connsiteX5" fmla="*/ 397942 w 1166494"/>
              <a:gd name="connsiteY5" fmla="*/ 35315 h 1166488"/>
              <a:gd name="connsiteX6" fmla="*/ 278562 w 1166494"/>
              <a:gd name="connsiteY6" fmla="*/ 154696 h 1166488"/>
              <a:gd name="connsiteX7" fmla="*/ 263348 w 1166494"/>
              <a:gd name="connsiteY7" fmla="*/ 228024 h 1166488"/>
              <a:gd name="connsiteX8" fmla="*/ 439546 w 1166494"/>
              <a:gd name="connsiteY8" fmla="*/ 672717 h 1166488"/>
              <a:gd name="connsiteX9" fmla="*/ 430431 w 1166494"/>
              <a:gd name="connsiteY9" fmla="*/ 716736 h 1166488"/>
              <a:gd name="connsiteX10" fmla="*/ 368947 w 1166494"/>
              <a:gd name="connsiteY10" fmla="*/ 778220 h 1166488"/>
              <a:gd name="connsiteX11" fmla="*/ 349680 w 1166494"/>
              <a:gd name="connsiteY11" fmla="*/ 758913 h 1166488"/>
              <a:gd name="connsiteX12" fmla="*/ 291798 w 1166494"/>
              <a:gd name="connsiteY12" fmla="*/ 758913 h 1166488"/>
              <a:gd name="connsiteX13" fmla="*/ 11992 w 1166494"/>
              <a:gd name="connsiteY13" fmla="*/ 1038718 h 1166488"/>
              <a:gd name="connsiteX14" fmla="*/ 11987 w 1166494"/>
              <a:gd name="connsiteY14" fmla="*/ 1096609 h 1166488"/>
              <a:gd name="connsiteX15" fmla="*/ 11992 w 1166494"/>
              <a:gd name="connsiteY15" fmla="*/ 1096614 h 1166488"/>
              <a:gd name="connsiteX16" fmla="*/ 69874 w 1166494"/>
              <a:gd name="connsiteY16" fmla="*/ 1154496 h 1166488"/>
              <a:gd name="connsiteX17" fmla="*/ 127765 w 1166494"/>
              <a:gd name="connsiteY17" fmla="*/ 1154502 h 1166488"/>
              <a:gd name="connsiteX18" fmla="*/ 127770 w 1166494"/>
              <a:gd name="connsiteY18" fmla="*/ 1154496 h 1166488"/>
              <a:gd name="connsiteX19" fmla="*/ 407576 w 1166494"/>
              <a:gd name="connsiteY19" fmla="*/ 874691 h 1166488"/>
              <a:gd name="connsiteX20" fmla="*/ 407576 w 1166494"/>
              <a:gd name="connsiteY20" fmla="*/ 816809 h 1166488"/>
              <a:gd name="connsiteX21" fmla="*/ 388282 w 1166494"/>
              <a:gd name="connsiteY21" fmla="*/ 797514 h 1166488"/>
              <a:gd name="connsiteX22" fmla="*/ 449766 w 1166494"/>
              <a:gd name="connsiteY22" fmla="*/ 736030 h 1166488"/>
              <a:gd name="connsiteX23" fmla="*/ 464953 w 1166494"/>
              <a:gd name="connsiteY23" fmla="*/ 662660 h 1166488"/>
              <a:gd name="connsiteX24" fmla="*/ 288755 w 1166494"/>
              <a:gd name="connsiteY24" fmla="*/ 217982 h 1166488"/>
              <a:gd name="connsiteX25" fmla="*/ 297856 w 1166494"/>
              <a:gd name="connsiteY25" fmla="*/ 173949 h 1166488"/>
              <a:gd name="connsiteX26" fmla="*/ 417236 w 1166494"/>
              <a:gd name="connsiteY26" fmla="*/ 54569 h 1166488"/>
              <a:gd name="connsiteX27" fmla="*/ 475127 w 1166494"/>
              <a:gd name="connsiteY27" fmla="*/ 54564 h 1166488"/>
              <a:gd name="connsiteX28" fmla="*/ 475132 w 1166494"/>
              <a:gd name="connsiteY28" fmla="*/ 54569 h 1166488"/>
              <a:gd name="connsiteX29" fmla="*/ 494413 w 1166494"/>
              <a:gd name="connsiteY29" fmla="*/ 73863 h 1166488"/>
              <a:gd name="connsiteX30" fmla="*/ 455825 w 1166494"/>
              <a:gd name="connsiteY30" fmla="*/ 112465 h 1166488"/>
              <a:gd name="connsiteX31" fmla="*/ 455823 w 1166494"/>
              <a:gd name="connsiteY31" fmla="*/ 189653 h 1166488"/>
              <a:gd name="connsiteX32" fmla="*/ 455825 w 1166494"/>
              <a:gd name="connsiteY32" fmla="*/ 189655 h 1166488"/>
              <a:gd name="connsiteX33" fmla="*/ 976834 w 1166494"/>
              <a:gd name="connsiteY33" fmla="*/ 710664 h 1166488"/>
              <a:gd name="connsiteX34" fmla="*/ 1054021 w 1166494"/>
              <a:gd name="connsiteY34" fmla="*/ 710665 h 1166488"/>
              <a:gd name="connsiteX35" fmla="*/ 1054024 w 1166494"/>
              <a:gd name="connsiteY35" fmla="*/ 710664 h 1166488"/>
              <a:gd name="connsiteX36" fmla="*/ 1150508 w 1166494"/>
              <a:gd name="connsiteY36" fmla="*/ 614179 h 1166488"/>
              <a:gd name="connsiteX37" fmla="*/ 1150509 w 1166494"/>
              <a:gd name="connsiteY37" fmla="*/ 536991 h 1166488"/>
              <a:gd name="connsiteX38" fmla="*/ 1150508 w 1166494"/>
              <a:gd name="connsiteY38" fmla="*/ 536989 h 1166488"/>
              <a:gd name="connsiteX39" fmla="*/ 388282 w 1166494"/>
              <a:gd name="connsiteY39" fmla="*/ 855383 h 1166488"/>
              <a:gd name="connsiteX40" fmla="*/ 108476 w 1166494"/>
              <a:gd name="connsiteY40" fmla="*/ 1135202 h 1166488"/>
              <a:gd name="connsiteX41" fmla="*/ 89179 w 1166494"/>
              <a:gd name="connsiteY41" fmla="*/ 1135213 h 1166488"/>
              <a:gd name="connsiteX42" fmla="*/ 89168 w 1166494"/>
              <a:gd name="connsiteY42" fmla="*/ 1135202 h 1166488"/>
              <a:gd name="connsiteX43" fmla="*/ 31286 w 1166494"/>
              <a:gd name="connsiteY43" fmla="*/ 1077306 h 1166488"/>
              <a:gd name="connsiteX44" fmla="*/ 31286 w 1166494"/>
              <a:gd name="connsiteY44" fmla="*/ 1058012 h 1166488"/>
              <a:gd name="connsiteX45" fmla="*/ 311105 w 1166494"/>
              <a:gd name="connsiteY45" fmla="*/ 778207 h 1166488"/>
              <a:gd name="connsiteX46" fmla="*/ 330399 w 1166494"/>
              <a:gd name="connsiteY46" fmla="*/ 778207 h 1166488"/>
              <a:gd name="connsiteX47" fmla="*/ 388295 w 1166494"/>
              <a:gd name="connsiteY47" fmla="*/ 836103 h 1166488"/>
              <a:gd name="connsiteX48" fmla="*/ 388295 w 1166494"/>
              <a:gd name="connsiteY48" fmla="*/ 855397 h 1166488"/>
              <a:gd name="connsiteX49" fmla="*/ 1131173 w 1166494"/>
              <a:gd name="connsiteY49" fmla="*/ 594885 h 1166488"/>
              <a:gd name="connsiteX50" fmla="*/ 1034730 w 1166494"/>
              <a:gd name="connsiteY50" fmla="*/ 691370 h 1166488"/>
              <a:gd name="connsiteX51" fmla="*/ 996141 w 1166494"/>
              <a:gd name="connsiteY51" fmla="*/ 691370 h 1166488"/>
              <a:gd name="connsiteX52" fmla="*/ 475119 w 1166494"/>
              <a:gd name="connsiteY52" fmla="*/ 170401 h 1166488"/>
              <a:gd name="connsiteX53" fmla="*/ 475119 w 1166494"/>
              <a:gd name="connsiteY53" fmla="*/ 131813 h 1166488"/>
              <a:gd name="connsiteX54" fmla="*/ 571603 w 1166494"/>
              <a:gd name="connsiteY54" fmla="*/ 35315 h 1166488"/>
              <a:gd name="connsiteX55" fmla="*/ 610191 w 1166494"/>
              <a:gd name="connsiteY55" fmla="*/ 35315 h 1166488"/>
              <a:gd name="connsiteX56" fmla="*/ 1131173 w 1166494"/>
              <a:gd name="connsiteY56" fmla="*/ 556297 h 1166488"/>
              <a:gd name="connsiteX57" fmla="*/ 1131173 w 1166494"/>
              <a:gd name="connsiteY57" fmla="*/ 594885 h 116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6494" h="1166488">
                <a:moveTo>
                  <a:pt x="1150508" y="536989"/>
                </a:moveTo>
                <a:lnTo>
                  <a:pt x="629485" y="15980"/>
                </a:lnTo>
                <a:cubicBezTo>
                  <a:pt x="608172" y="-5327"/>
                  <a:pt x="573622" y="-5327"/>
                  <a:pt x="552309" y="15980"/>
                </a:cubicBezTo>
                <a:lnTo>
                  <a:pt x="513707" y="54569"/>
                </a:lnTo>
                <a:lnTo>
                  <a:pt x="494427" y="35315"/>
                </a:lnTo>
                <a:cubicBezTo>
                  <a:pt x="467761" y="8725"/>
                  <a:pt x="424608" y="8725"/>
                  <a:pt x="397942" y="35315"/>
                </a:cubicBezTo>
                <a:lnTo>
                  <a:pt x="278562" y="154696"/>
                </a:lnTo>
                <a:cubicBezTo>
                  <a:pt x="259329" y="173922"/>
                  <a:pt x="253351" y="202733"/>
                  <a:pt x="263348" y="228024"/>
                </a:cubicBezTo>
                <a:lnTo>
                  <a:pt x="439546" y="672717"/>
                </a:lnTo>
                <a:cubicBezTo>
                  <a:pt x="445557" y="687894"/>
                  <a:pt x="441975" y="705193"/>
                  <a:pt x="430431" y="716736"/>
                </a:cubicBezTo>
                <a:lnTo>
                  <a:pt x="368947" y="778220"/>
                </a:lnTo>
                <a:lnTo>
                  <a:pt x="349680" y="758913"/>
                </a:lnTo>
                <a:cubicBezTo>
                  <a:pt x="333695" y="742933"/>
                  <a:pt x="307783" y="742933"/>
                  <a:pt x="291798" y="758913"/>
                </a:cubicBezTo>
                <a:lnTo>
                  <a:pt x="11992" y="1038718"/>
                </a:lnTo>
                <a:cubicBezTo>
                  <a:pt x="-3995" y="1054703"/>
                  <a:pt x="-3998" y="1080622"/>
                  <a:pt x="11987" y="1096609"/>
                </a:cubicBezTo>
                <a:cubicBezTo>
                  <a:pt x="11989" y="1096611"/>
                  <a:pt x="11990" y="1096613"/>
                  <a:pt x="11992" y="1096614"/>
                </a:cubicBezTo>
                <a:lnTo>
                  <a:pt x="69874" y="1154496"/>
                </a:lnTo>
                <a:cubicBezTo>
                  <a:pt x="85860" y="1170484"/>
                  <a:pt x="111778" y="1170486"/>
                  <a:pt x="127765" y="1154502"/>
                </a:cubicBezTo>
                <a:cubicBezTo>
                  <a:pt x="127768" y="1154499"/>
                  <a:pt x="127769" y="1154498"/>
                  <a:pt x="127770" y="1154496"/>
                </a:cubicBezTo>
                <a:lnTo>
                  <a:pt x="407576" y="874691"/>
                </a:lnTo>
                <a:cubicBezTo>
                  <a:pt x="423555" y="858706"/>
                  <a:pt x="423555" y="832794"/>
                  <a:pt x="407576" y="816809"/>
                </a:cubicBezTo>
                <a:lnTo>
                  <a:pt x="388282" y="797514"/>
                </a:lnTo>
                <a:lnTo>
                  <a:pt x="449766" y="736030"/>
                </a:lnTo>
                <a:cubicBezTo>
                  <a:pt x="469006" y="716790"/>
                  <a:pt x="474974" y="687957"/>
                  <a:pt x="464953" y="662660"/>
                </a:cubicBezTo>
                <a:lnTo>
                  <a:pt x="288755" y="217982"/>
                </a:lnTo>
                <a:cubicBezTo>
                  <a:pt x="282734" y="202803"/>
                  <a:pt x="286311" y="185497"/>
                  <a:pt x="297856" y="173949"/>
                </a:cubicBezTo>
                <a:lnTo>
                  <a:pt x="417236" y="54569"/>
                </a:lnTo>
                <a:cubicBezTo>
                  <a:pt x="433222" y="38581"/>
                  <a:pt x="459140" y="38579"/>
                  <a:pt x="475127" y="54564"/>
                </a:cubicBezTo>
                <a:cubicBezTo>
                  <a:pt x="475130" y="54565"/>
                  <a:pt x="475131" y="54567"/>
                  <a:pt x="475132" y="54569"/>
                </a:cubicBezTo>
                <a:lnTo>
                  <a:pt x="494413" y="73863"/>
                </a:lnTo>
                <a:lnTo>
                  <a:pt x="455825" y="112465"/>
                </a:lnTo>
                <a:cubicBezTo>
                  <a:pt x="434510" y="133779"/>
                  <a:pt x="434508" y="168337"/>
                  <a:pt x="455823" y="189653"/>
                </a:cubicBezTo>
                <a:cubicBezTo>
                  <a:pt x="455823" y="189653"/>
                  <a:pt x="455823" y="189655"/>
                  <a:pt x="455825" y="189655"/>
                </a:cubicBezTo>
                <a:lnTo>
                  <a:pt x="976834" y="710664"/>
                </a:lnTo>
                <a:cubicBezTo>
                  <a:pt x="998149" y="731979"/>
                  <a:pt x="1032706" y="731980"/>
                  <a:pt x="1054021" y="710665"/>
                </a:cubicBezTo>
                <a:cubicBezTo>
                  <a:pt x="1054022" y="710665"/>
                  <a:pt x="1054022" y="710665"/>
                  <a:pt x="1054024" y="710664"/>
                </a:cubicBezTo>
                <a:lnTo>
                  <a:pt x="1150508" y="614179"/>
                </a:lnTo>
                <a:cubicBezTo>
                  <a:pt x="1171823" y="592865"/>
                  <a:pt x="1171824" y="558307"/>
                  <a:pt x="1150509" y="536991"/>
                </a:cubicBezTo>
                <a:cubicBezTo>
                  <a:pt x="1150509" y="536991"/>
                  <a:pt x="1150508" y="536991"/>
                  <a:pt x="1150508" y="536989"/>
                </a:cubicBezTo>
                <a:close/>
                <a:moveTo>
                  <a:pt x="388282" y="855383"/>
                </a:moveTo>
                <a:lnTo>
                  <a:pt x="108476" y="1135202"/>
                </a:lnTo>
                <a:cubicBezTo>
                  <a:pt x="103151" y="1140533"/>
                  <a:pt x="94511" y="1140539"/>
                  <a:pt x="89179" y="1135213"/>
                </a:cubicBezTo>
                <a:cubicBezTo>
                  <a:pt x="89175" y="1135209"/>
                  <a:pt x="89173" y="1135206"/>
                  <a:pt x="89168" y="1135202"/>
                </a:cubicBezTo>
                <a:lnTo>
                  <a:pt x="31286" y="1077306"/>
                </a:lnTo>
                <a:cubicBezTo>
                  <a:pt x="25959" y="1071978"/>
                  <a:pt x="25959" y="1063340"/>
                  <a:pt x="31286" y="1058012"/>
                </a:cubicBezTo>
                <a:lnTo>
                  <a:pt x="311105" y="778207"/>
                </a:lnTo>
                <a:cubicBezTo>
                  <a:pt x="316434" y="772880"/>
                  <a:pt x="325071" y="772880"/>
                  <a:pt x="330399" y="778207"/>
                </a:cubicBezTo>
                <a:lnTo>
                  <a:pt x="388295" y="836103"/>
                </a:lnTo>
                <a:cubicBezTo>
                  <a:pt x="393622" y="841431"/>
                  <a:pt x="393622" y="850068"/>
                  <a:pt x="388295" y="855397"/>
                </a:cubicBezTo>
                <a:close/>
                <a:moveTo>
                  <a:pt x="1131173" y="594885"/>
                </a:moveTo>
                <a:lnTo>
                  <a:pt x="1034730" y="691370"/>
                </a:lnTo>
                <a:cubicBezTo>
                  <a:pt x="1024073" y="702024"/>
                  <a:pt x="1006798" y="702024"/>
                  <a:pt x="996141" y="691370"/>
                </a:cubicBezTo>
                <a:lnTo>
                  <a:pt x="475119" y="170401"/>
                </a:lnTo>
                <a:cubicBezTo>
                  <a:pt x="464465" y="159745"/>
                  <a:pt x="464465" y="142470"/>
                  <a:pt x="475119" y="131813"/>
                </a:cubicBezTo>
                <a:lnTo>
                  <a:pt x="571603" y="35315"/>
                </a:lnTo>
                <a:cubicBezTo>
                  <a:pt x="582260" y="24662"/>
                  <a:pt x="599534" y="24662"/>
                  <a:pt x="610191" y="35315"/>
                </a:cubicBezTo>
                <a:lnTo>
                  <a:pt x="1131173" y="556297"/>
                </a:lnTo>
                <a:cubicBezTo>
                  <a:pt x="1141827" y="566954"/>
                  <a:pt x="1141827" y="584229"/>
                  <a:pt x="1131173" y="594885"/>
                </a:cubicBezTo>
                <a:close/>
              </a:path>
            </a:pathLst>
          </a:custGeom>
          <a:solidFill>
            <a:srgbClr val="000000"/>
          </a:solidFill>
          <a:ln w="13593" cap="flat">
            <a:noFill/>
            <a:prstDash val="solid"/>
            <a:miter/>
          </a:ln>
        </p:spPr>
        <p:txBody>
          <a:bodyPr rtlCol="0" anchor="ctr"/>
          <a:lstStyle/>
          <a:p>
            <a:endParaRPr lang="en-GB"/>
          </a:p>
        </p:txBody>
      </p:sp>
      <p:pic>
        <p:nvPicPr>
          <p:cNvPr id="89" name="Graphic 88" descr="Wrench with solid fill">
            <a:extLst>
              <a:ext uri="{FF2B5EF4-FFF2-40B4-BE49-F238E27FC236}">
                <a16:creationId xmlns:a16="http://schemas.microsoft.com/office/drawing/2014/main" id="{07942390-EFCA-5FE2-C765-D645791A23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526518">
            <a:off x="19014651" y="10225728"/>
            <a:ext cx="914400" cy="914400"/>
          </a:xfrm>
          <a:prstGeom prst="rect">
            <a:avLst/>
          </a:prstGeom>
        </p:spPr>
      </p:pic>
      <p:pic>
        <p:nvPicPr>
          <p:cNvPr id="99" name="Graphic 98" descr="Pocket knife with solid fill">
            <a:extLst>
              <a:ext uri="{FF2B5EF4-FFF2-40B4-BE49-F238E27FC236}">
                <a16:creationId xmlns:a16="http://schemas.microsoft.com/office/drawing/2014/main" id="{37CE50C5-51FE-DDB6-F702-21AC2FAC64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543188" y="11172641"/>
            <a:ext cx="914400" cy="914400"/>
          </a:xfrm>
          <a:prstGeom prst="rect">
            <a:avLst/>
          </a:prstGeom>
        </p:spPr>
      </p:pic>
      <p:pic>
        <p:nvPicPr>
          <p:cNvPr id="101" name="Graphic 100" descr="Wheelbarrow with solid fill">
            <a:extLst>
              <a:ext uri="{FF2B5EF4-FFF2-40B4-BE49-F238E27FC236}">
                <a16:creationId xmlns:a16="http://schemas.microsoft.com/office/drawing/2014/main" id="{DD80D340-38CC-A847-CFC5-BA33F119650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45881" y="10772761"/>
            <a:ext cx="914400" cy="914400"/>
          </a:xfrm>
          <a:prstGeom prst="rect">
            <a:avLst/>
          </a:prstGeom>
        </p:spPr>
      </p:pic>
      <p:pic>
        <p:nvPicPr>
          <p:cNvPr id="103" name="Graphic 102" descr="Labour outline">
            <a:extLst>
              <a:ext uri="{FF2B5EF4-FFF2-40B4-BE49-F238E27FC236}">
                <a16:creationId xmlns:a16="http://schemas.microsoft.com/office/drawing/2014/main" id="{6DCDEDC1-0A4B-5524-F756-98D2C9BCF5A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05733" y="11629841"/>
            <a:ext cx="914400" cy="914400"/>
          </a:xfrm>
          <a:prstGeom prst="rect">
            <a:avLst/>
          </a:prstGeom>
        </p:spPr>
      </p:pic>
      <p:pic>
        <p:nvPicPr>
          <p:cNvPr id="107" name="Graphic 106" descr="Box outline">
            <a:extLst>
              <a:ext uri="{FF2B5EF4-FFF2-40B4-BE49-F238E27FC236}">
                <a16:creationId xmlns:a16="http://schemas.microsoft.com/office/drawing/2014/main" id="{15D0E732-E599-08E0-CB7E-7A2548C9A80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566655" y="5944051"/>
            <a:ext cx="3453491" cy="3453491"/>
          </a:xfrm>
          <a:prstGeom prst="rect">
            <a:avLst/>
          </a:prstGeom>
        </p:spPr>
      </p:pic>
      <p:pic>
        <p:nvPicPr>
          <p:cNvPr id="2" name="Picture 1" descr="A close-up of a logo">
            <a:extLst>
              <a:ext uri="{FF2B5EF4-FFF2-40B4-BE49-F238E27FC236}">
                <a16:creationId xmlns:a16="http://schemas.microsoft.com/office/drawing/2014/main" id="{BCC9C627-456B-5E7D-7AA6-C42519682C9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5" name="Audio 4">
            <a:hlinkClick r:id="" action="ppaction://media"/>
            <a:extLst>
              <a:ext uri="{FF2B5EF4-FFF2-40B4-BE49-F238E27FC236}">
                <a16:creationId xmlns:a16="http://schemas.microsoft.com/office/drawing/2014/main" id="{FDFC3571-348A-3C99-5CE4-06AC1DA45851}"/>
              </a:ext>
            </a:extLst>
          </p:cNvPr>
          <p:cNvPicPr>
            <a:picLocks noChangeAspect="1"/>
          </p:cNvPicPr>
          <p:nvPr>
            <a:audioFile r:link="rId2"/>
            <p:extLst>
              <p:ext uri="{DAA4B4D4-6D71-4841-9C94-3DE7FCFB9230}">
                <p14:media xmlns:p14="http://schemas.microsoft.com/office/powerpoint/2010/main" r:embed="rId1"/>
              </p:ext>
            </p:extLst>
          </p:nvPr>
        </p:nvPicPr>
        <p:blipFill>
          <a:blip r:embed="rId20"/>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1373"/>
    </mc:Choice>
    <mc:Fallback>
      <p:transition spd="slow" advTm="11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168" y="-24425"/>
            <a:ext cx="1645921" cy="164592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66909" y="6902246"/>
            <a:ext cx="1521091" cy="3026370"/>
          </a:xfrm>
          <a:prstGeom prst="rect">
            <a:avLst/>
          </a:prstGeom>
        </p:spPr>
      </p:pic>
      <p:grpSp>
        <p:nvGrpSpPr>
          <p:cNvPr id="8" name="Group 8"/>
          <p:cNvGrpSpPr/>
          <p:nvPr/>
        </p:nvGrpSpPr>
        <p:grpSpPr>
          <a:xfrm>
            <a:off x="861478" y="2628900"/>
            <a:ext cx="7723668" cy="19050"/>
            <a:chOff x="0" y="0"/>
            <a:chExt cx="10298224" cy="25400"/>
          </a:xfrm>
        </p:grpSpPr>
        <p:sp>
          <p:nvSpPr>
            <p:cNvPr id="9" name="Freeform 9"/>
            <p:cNvSpPr/>
            <p:nvPr/>
          </p:nvSpPr>
          <p:spPr>
            <a:xfrm>
              <a:off x="12700" y="12700"/>
              <a:ext cx="10272776" cy="0"/>
            </a:xfrm>
            <a:custGeom>
              <a:avLst/>
              <a:gdLst/>
              <a:ahLst/>
              <a:cxnLst/>
              <a:rect l="l" t="t" r="r" b="b"/>
              <a:pathLst>
                <a:path w="10272776">
                  <a:moveTo>
                    <a:pt x="0" y="0"/>
                  </a:moveTo>
                  <a:lnTo>
                    <a:pt x="10272776" y="0"/>
                  </a:lnTo>
                </a:path>
              </a:pathLst>
            </a:custGeom>
            <a:solidFill>
              <a:srgbClr val="365B6D"/>
            </a:solidFill>
          </p:spPr>
        </p:sp>
        <p:sp>
          <p:nvSpPr>
            <p:cNvPr id="10" name="Freeform 10"/>
            <p:cNvSpPr/>
            <p:nvPr/>
          </p:nvSpPr>
          <p:spPr>
            <a:xfrm>
              <a:off x="12700" y="0"/>
              <a:ext cx="10272776" cy="25400"/>
            </a:xfrm>
            <a:custGeom>
              <a:avLst/>
              <a:gdLst/>
              <a:ahLst/>
              <a:cxnLst/>
              <a:rect l="l" t="t" r="r" b="b"/>
              <a:pathLst>
                <a:path w="10272776" h="25400">
                  <a:moveTo>
                    <a:pt x="0" y="0"/>
                  </a:moveTo>
                  <a:lnTo>
                    <a:pt x="10272776" y="0"/>
                  </a:lnTo>
                  <a:lnTo>
                    <a:pt x="10272776" y="25400"/>
                  </a:lnTo>
                  <a:lnTo>
                    <a:pt x="0" y="25400"/>
                  </a:lnTo>
                  <a:close/>
                </a:path>
              </a:pathLst>
            </a:custGeom>
            <a:solidFill>
              <a:srgbClr val="365B6D"/>
            </a:solidFill>
          </p:spPr>
        </p:sp>
      </p:grpSp>
      <p:sp>
        <p:nvSpPr>
          <p:cNvPr id="11" name="TextBox 11"/>
          <p:cNvSpPr txBox="1"/>
          <p:nvPr/>
        </p:nvSpPr>
        <p:spPr>
          <a:xfrm>
            <a:off x="976731" y="2791777"/>
            <a:ext cx="7493163" cy="609219"/>
          </a:xfrm>
          <a:prstGeom prst="rect">
            <a:avLst/>
          </a:prstGeom>
        </p:spPr>
        <p:txBody>
          <a:bodyPr lIns="0" tIns="0" rIns="0" bIns="0" rtlCol="0" anchor="t">
            <a:spAutoFit/>
          </a:bodyPr>
          <a:lstStyle/>
          <a:p>
            <a:pPr algn="l">
              <a:lnSpc>
                <a:spcPts val="4698"/>
              </a:lnSpc>
            </a:pPr>
            <a:r>
              <a:rPr lang="en-US" sz="4350" dirty="0">
                <a:solidFill>
                  <a:srgbClr val="1D4355"/>
                </a:solidFill>
                <a:latin typeface="Clear Sans Regular"/>
              </a:rPr>
              <a:t>A3 Thinking</a:t>
            </a:r>
          </a:p>
        </p:txBody>
      </p:sp>
      <p:grpSp>
        <p:nvGrpSpPr>
          <p:cNvPr id="12" name="Group 12"/>
          <p:cNvGrpSpPr/>
          <p:nvPr/>
        </p:nvGrpSpPr>
        <p:grpSpPr>
          <a:xfrm>
            <a:off x="861478" y="3570237"/>
            <a:ext cx="7723668" cy="19050"/>
            <a:chOff x="0" y="0"/>
            <a:chExt cx="10298224" cy="25400"/>
          </a:xfrm>
        </p:grpSpPr>
        <p:sp>
          <p:nvSpPr>
            <p:cNvPr id="13" name="Freeform 13"/>
            <p:cNvSpPr/>
            <p:nvPr/>
          </p:nvSpPr>
          <p:spPr>
            <a:xfrm>
              <a:off x="12700" y="12700"/>
              <a:ext cx="10272776" cy="0"/>
            </a:xfrm>
            <a:custGeom>
              <a:avLst/>
              <a:gdLst/>
              <a:ahLst/>
              <a:cxnLst/>
              <a:rect l="l" t="t" r="r" b="b"/>
              <a:pathLst>
                <a:path w="10272776">
                  <a:moveTo>
                    <a:pt x="0" y="0"/>
                  </a:moveTo>
                  <a:lnTo>
                    <a:pt x="10272776" y="0"/>
                  </a:lnTo>
                </a:path>
              </a:pathLst>
            </a:custGeom>
            <a:solidFill>
              <a:srgbClr val="365B6D"/>
            </a:solidFill>
          </p:spPr>
        </p:sp>
        <p:sp>
          <p:nvSpPr>
            <p:cNvPr id="14" name="Freeform 14"/>
            <p:cNvSpPr/>
            <p:nvPr/>
          </p:nvSpPr>
          <p:spPr>
            <a:xfrm>
              <a:off x="12700" y="0"/>
              <a:ext cx="10272776" cy="25400"/>
            </a:xfrm>
            <a:custGeom>
              <a:avLst/>
              <a:gdLst/>
              <a:ahLst/>
              <a:cxnLst/>
              <a:rect l="l" t="t" r="r" b="b"/>
              <a:pathLst>
                <a:path w="10272776" h="25400">
                  <a:moveTo>
                    <a:pt x="0" y="0"/>
                  </a:moveTo>
                  <a:lnTo>
                    <a:pt x="10272776" y="0"/>
                  </a:lnTo>
                  <a:lnTo>
                    <a:pt x="10272776" y="25400"/>
                  </a:lnTo>
                  <a:lnTo>
                    <a:pt x="0" y="25400"/>
                  </a:lnTo>
                  <a:close/>
                </a:path>
              </a:pathLst>
            </a:custGeom>
            <a:solidFill>
              <a:srgbClr val="365B6D"/>
            </a:solidFill>
          </p:spPr>
        </p:sp>
      </p:grpSp>
      <p:sp>
        <p:nvSpPr>
          <p:cNvPr id="15" name="TextBox 15"/>
          <p:cNvSpPr txBox="1"/>
          <p:nvPr/>
        </p:nvSpPr>
        <p:spPr>
          <a:xfrm>
            <a:off x="976731" y="3733114"/>
            <a:ext cx="7493163" cy="609219"/>
          </a:xfrm>
          <a:prstGeom prst="rect">
            <a:avLst/>
          </a:prstGeom>
        </p:spPr>
        <p:txBody>
          <a:bodyPr lIns="0" tIns="0" rIns="0" bIns="0" rtlCol="0" anchor="t">
            <a:spAutoFit/>
          </a:bodyPr>
          <a:lstStyle/>
          <a:p>
            <a:pPr algn="l">
              <a:lnSpc>
                <a:spcPts val="4698"/>
              </a:lnSpc>
            </a:pPr>
            <a:r>
              <a:rPr lang="en-US" sz="4350">
                <a:solidFill>
                  <a:srgbClr val="1D4355"/>
                </a:solidFill>
                <a:latin typeface="Clear Sans Regular"/>
              </a:rPr>
              <a:t>SMART Aims</a:t>
            </a:r>
          </a:p>
        </p:txBody>
      </p:sp>
      <p:grpSp>
        <p:nvGrpSpPr>
          <p:cNvPr id="16" name="Group 16"/>
          <p:cNvGrpSpPr/>
          <p:nvPr/>
        </p:nvGrpSpPr>
        <p:grpSpPr>
          <a:xfrm>
            <a:off x="861478" y="4511575"/>
            <a:ext cx="7723668" cy="19050"/>
            <a:chOff x="0" y="0"/>
            <a:chExt cx="10298224" cy="25400"/>
          </a:xfrm>
        </p:grpSpPr>
        <p:sp>
          <p:nvSpPr>
            <p:cNvPr id="17" name="Freeform 17"/>
            <p:cNvSpPr/>
            <p:nvPr/>
          </p:nvSpPr>
          <p:spPr>
            <a:xfrm>
              <a:off x="12700" y="12700"/>
              <a:ext cx="10272776" cy="0"/>
            </a:xfrm>
            <a:custGeom>
              <a:avLst/>
              <a:gdLst/>
              <a:ahLst/>
              <a:cxnLst/>
              <a:rect l="l" t="t" r="r" b="b"/>
              <a:pathLst>
                <a:path w="10272776">
                  <a:moveTo>
                    <a:pt x="0" y="0"/>
                  </a:moveTo>
                  <a:lnTo>
                    <a:pt x="10272776" y="0"/>
                  </a:lnTo>
                </a:path>
              </a:pathLst>
            </a:custGeom>
            <a:solidFill>
              <a:srgbClr val="365B6D"/>
            </a:solidFill>
          </p:spPr>
        </p:sp>
        <p:sp>
          <p:nvSpPr>
            <p:cNvPr id="18" name="Freeform 18"/>
            <p:cNvSpPr/>
            <p:nvPr/>
          </p:nvSpPr>
          <p:spPr>
            <a:xfrm>
              <a:off x="12700" y="0"/>
              <a:ext cx="10272776" cy="25400"/>
            </a:xfrm>
            <a:custGeom>
              <a:avLst/>
              <a:gdLst/>
              <a:ahLst/>
              <a:cxnLst/>
              <a:rect l="l" t="t" r="r" b="b"/>
              <a:pathLst>
                <a:path w="10272776" h="25400">
                  <a:moveTo>
                    <a:pt x="0" y="0"/>
                  </a:moveTo>
                  <a:lnTo>
                    <a:pt x="10272776" y="0"/>
                  </a:lnTo>
                  <a:lnTo>
                    <a:pt x="10272776" y="25400"/>
                  </a:lnTo>
                  <a:lnTo>
                    <a:pt x="0" y="25400"/>
                  </a:lnTo>
                  <a:close/>
                </a:path>
              </a:pathLst>
            </a:custGeom>
            <a:solidFill>
              <a:srgbClr val="365B6D"/>
            </a:solidFill>
          </p:spPr>
        </p:sp>
      </p:grpSp>
      <p:sp>
        <p:nvSpPr>
          <p:cNvPr id="19" name="TextBox 19"/>
          <p:cNvSpPr txBox="1"/>
          <p:nvPr/>
        </p:nvSpPr>
        <p:spPr>
          <a:xfrm>
            <a:off x="976731" y="4674452"/>
            <a:ext cx="7493163" cy="609219"/>
          </a:xfrm>
          <a:prstGeom prst="rect">
            <a:avLst/>
          </a:prstGeom>
        </p:spPr>
        <p:txBody>
          <a:bodyPr lIns="0" tIns="0" rIns="0" bIns="0" rtlCol="0" anchor="t">
            <a:spAutoFit/>
          </a:bodyPr>
          <a:lstStyle/>
          <a:p>
            <a:pPr algn="l">
              <a:lnSpc>
                <a:spcPts val="4698"/>
              </a:lnSpc>
            </a:pPr>
            <a:r>
              <a:rPr lang="en-US" sz="4350">
                <a:solidFill>
                  <a:srgbClr val="1D4355"/>
                </a:solidFill>
                <a:latin typeface="Clear Sans Regular"/>
              </a:rPr>
              <a:t>Process Flows</a:t>
            </a:r>
          </a:p>
        </p:txBody>
      </p:sp>
      <p:grpSp>
        <p:nvGrpSpPr>
          <p:cNvPr id="20" name="Group 20"/>
          <p:cNvGrpSpPr/>
          <p:nvPr/>
        </p:nvGrpSpPr>
        <p:grpSpPr>
          <a:xfrm>
            <a:off x="861478" y="5452912"/>
            <a:ext cx="7723668" cy="19050"/>
            <a:chOff x="0" y="0"/>
            <a:chExt cx="10298224" cy="25400"/>
          </a:xfrm>
        </p:grpSpPr>
        <p:sp>
          <p:nvSpPr>
            <p:cNvPr id="21" name="Freeform 21"/>
            <p:cNvSpPr/>
            <p:nvPr/>
          </p:nvSpPr>
          <p:spPr>
            <a:xfrm>
              <a:off x="12700" y="12700"/>
              <a:ext cx="10272776" cy="0"/>
            </a:xfrm>
            <a:custGeom>
              <a:avLst/>
              <a:gdLst/>
              <a:ahLst/>
              <a:cxnLst/>
              <a:rect l="l" t="t" r="r" b="b"/>
              <a:pathLst>
                <a:path w="10272776">
                  <a:moveTo>
                    <a:pt x="0" y="0"/>
                  </a:moveTo>
                  <a:lnTo>
                    <a:pt x="10272776" y="0"/>
                  </a:lnTo>
                </a:path>
              </a:pathLst>
            </a:custGeom>
            <a:solidFill>
              <a:srgbClr val="365B6D"/>
            </a:solidFill>
          </p:spPr>
        </p:sp>
        <p:sp>
          <p:nvSpPr>
            <p:cNvPr id="22" name="Freeform 22"/>
            <p:cNvSpPr/>
            <p:nvPr/>
          </p:nvSpPr>
          <p:spPr>
            <a:xfrm>
              <a:off x="12700" y="0"/>
              <a:ext cx="10272776" cy="25400"/>
            </a:xfrm>
            <a:custGeom>
              <a:avLst/>
              <a:gdLst/>
              <a:ahLst/>
              <a:cxnLst/>
              <a:rect l="l" t="t" r="r" b="b"/>
              <a:pathLst>
                <a:path w="10272776" h="25400">
                  <a:moveTo>
                    <a:pt x="0" y="0"/>
                  </a:moveTo>
                  <a:lnTo>
                    <a:pt x="10272776" y="0"/>
                  </a:lnTo>
                  <a:lnTo>
                    <a:pt x="10272776" y="25400"/>
                  </a:lnTo>
                  <a:lnTo>
                    <a:pt x="0" y="25400"/>
                  </a:lnTo>
                  <a:close/>
                </a:path>
              </a:pathLst>
            </a:custGeom>
            <a:solidFill>
              <a:srgbClr val="365B6D"/>
            </a:solidFill>
          </p:spPr>
        </p:sp>
      </p:grpSp>
      <p:sp>
        <p:nvSpPr>
          <p:cNvPr id="23" name="TextBox 23"/>
          <p:cNvSpPr txBox="1"/>
          <p:nvPr/>
        </p:nvSpPr>
        <p:spPr>
          <a:xfrm>
            <a:off x="976731" y="5615790"/>
            <a:ext cx="7493163" cy="609219"/>
          </a:xfrm>
          <a:prstGeom prst="rect">
            <a:avLst/>
          </a:prstGeom>
        </p:spPr>
        <p:txBody>
          <a:bodyPr lIns="0" tIns="0" rIns="0" bIns="0" rtlCol="0" anchor="t">
            <a:spAutoFit/>
          </a:bodyPr>
          <a:lstStyle/>
          <a:p>
            <a:pPr algn="l">
              <a:lnSpc>
                <a:spcPts val="4698"/>
              </a:lnSpc>
            </a:pPr>
            <a:r>
              <a:rPr lang="en-US" sz="4350">
                <a:solidFill>
                  <a:srgbClr val="1D4355"/>
                </a:solidFill>
                <a:latin typeface="Clear Sans Regular"/>
              </a:rPr>
              <a:t>Fishbone Analysis</a:t>
            </a:r>
          </a:p>
        </p:txBody>
      </p:sp>
      <p:grpSp>
        <p:nvGrpSpPr>
          <p:cNvPr id="24" name="Group 24"/>
          <p:cNvGrpSpPr/>
          <p:nvPr/>
        </p:nvGrpSpPr>
        <p:grpSpPr>
          <a:xfrm>
            <a:off x="899064" y="6394251"/>
            <a:ext cx="7723668" cy="19050"/>
            <a:chOff x="0" y="0"/>
            <a:chExt cx="10298224" cy="25400"/>
          </a:xfrm>
        </p:grpSpPr>
        <p:sp>
          <p:nvSpPr>
            <p:cNvPr id="25" name="Freeform 25"/>
            <p:cNvSpPr/>
            <p:nvPr/>
          </p:nvSpPr>
          <p:spPr>
            <a:xfrm>
              <a:off x="12700" y="12700"/>
              <a:ext cx="10272776" cy="0"/>
            </a:xfrm>
            <a:custGeom>
              <a:avLst/>
              <a:gdLst/>
              <a:ahLst/>
              <a:cxnLst/>
              <a:rect l="l" t="t" r="r" b="b"/>
              <a:pathLst>
                <a:path w="10272776">
                  <a:moveTo>
                    <a:pt x="0" y="0"/>
                  </a:moveTo>
                  <a:lnTo>
                    <a:pt x="10272776" y="0"/>
                  </a:lnTo>
                </a:path>
              </a:pathLst>
            </a:custGeom>
            <a:solidFill>
              <a:srgbClr val="289DD2"/>
            </a:solidFill>
          </p:spPr>
        </p:sp>
        <p:sp>
          <p:nvSpPr>
            <p:cNvPr id="26" name="Freeform 26"/>
            <p:cNvSpPr/>
            <p:nvPr/>
          </p:nvSpPr>
          <p:spPr>
            <a:xfrm>
              <a:off x="12700" y="0"/>
              <a:ext cx="10272776" cy="25400"/>
            </a:xfrm>
            <a:custGeom>
              <a:avLst/>
              <a:gdLst/>
              <a:ahLst/>
              <a:cxnLst/>
              <a:rect l="l" t="t" r="r" b="b"/>
              <a:pathLst>
                <a:path w="10272776" h="25400">
                  <a:moveTo>
                    <a:pt x="0" y="0"/>
                  </a:moveTo>
                  <a:lnTo>
                    <a:pt x="10272776" y="0"/>
                  </a:lnTo>
                  <a:lnTo>
                    <a:pt x="10272776" y="25400"/>
                  </a:lnTo>
                  <a:lnTo>
                    <a:pt x="0" y="25400"/>
                  </a:lnTo>
                  <a:close/>
                </a:path>
              </a:pathLst>
            </a:custGeom>
            <a:solidFill>
              <a:srgbClr val="289DD2"/>
            </a:solidFill>
          </p:spPr>
        </p:sp>
      </p:grpSp>
      <p:sp>
        <p:nvSpPr>
          <p:cNvPr id="27" name="TextBox 27"/>
          <p:cNvSpPr txBox="1"/>
          <p:nvPr/>
        </p:nvSpPr>
        <p:spPr>
          <a:xfrm>
            <a:off x="1014317" y="6557128"/>
            <a:ext cx="7493163" cy="609219"/>
          </a:xfrm>
          <a:prstGeom prst="rect">
            <a:avLst/>
          </a:prstGeom>
        </p:spPr>
        <p:txBody>
          <a:bodyPr lIns="0" tIns="0" rIns="0" bIns="0" rtlCol="0" anchor="t">
            <a:spAutoFit/>
          </a:bodyPr>
          <a:lstStyle/>
          <a:p>
            <a:pPr algn="l">
              <a:lnSpc>
                <a:spcPts val="4698"/>
              </a:lnSpc>
            </a:pPr>
            <a:r>
              <a:rPr lang="en-US" sz="4350">
                <a:solidFill>
                  <a:srgbClr val="1D4355"/>
                </a:solidFill>
                <a:latin typeface="Clear Sans Regular"/>
              </a:rPr>
              <a:t>5 Whys</a:t>
            </a:r>
          </a:p>
        </p:txBody>
      </p:sp>
      <p:grpSp>
        <p:nvGrpSpPr>
          <p:cNvPr id="28" name="Group 28"/>
          <p:cNvGrpSpPr/>
          <p:nvPr/>
        </p:nvGrpSpPr>
        <p:grpSpPr>
          <a:xfrm>
            <a:off x="899064" y="7335588"/>
            <a:ext cx="7723668" cy="19050"/>
            <a:chOff x="0" y="0"/>
            <a:chExt cx="10298224" cy="25400"/>
          </a:xfrm>
        </p:grpSpPr>
        <p:sp>
          <p:nvSpPr>
            <p:cNvPr id="29" name="Freeform 29"/>
            <p:cNvSpPr/>
            <p:nvPr/>
          </p:nvSpPr>
          <p:spPr>
            <a:xfrm>
              <a:off x="12700" y="12700"/>
              <a:ext cx="10272776" cy="0"/>
            </a:xfrm>
            <a:custGeom>
              <a:avLst/>
              <a:gdLst/>
              <a:ahLst/>
              <a:cxnLst/>
              <a:rect l="l" t="t" r="r" b="b"/>
              <a:pathLst>
                <a:path w="10272776">
                  <a:moveTo>
                    <a:pt x="0" y="0"/>
                  </a:moveTo>
                  <a:lnTo>
                    <a:pt x="10272776" y="0"/>
                  </a:lnTo>
                </a:path>
              </a:pathLst>
            </a:custGeom>
            <a:solidFill>
              <a:srgbClr val="289DD2"/>
            </a:solidFill>
          </p:spPr>
        </p:sp>
        <p:sp>
          <p:nvSpPr>
            <p:cNvPr id="30" name="Freeform 30"/>
            <p:cNvSpPr/>
            <p:nvPr/>
          </p:nvSpPr>
          <p:spPr>
            <a:xfrm>
              <a:off x="12700" y="0"/>
              <a:ext cx="10272776" cy="25400"/>
            </a:xfrm>
            <a:custGeom>
              <a:avLst/>
              <a:gdLst/>
              <a:ahLst/>
              <a:cxnLst/>
              <a:rect l="l" t="t" r="r" b="b"/>
              <a:pathLst>
                <a:path w="10272776" h="25400">
                  <a:moveTo>
                    <a:pt x="0" y="0"/>
                  </a:moveTo>
                  <a:lnTo>
                    <a:pt x="10272776" y="0"/>
                  </a:lnTo>
                  <a:lnTo>
                    <a:pt x="10272776" y="25400"/>
                  </a:lnTo>
                  <a:lnTo>
                    <a:pt x="0" y="25400"/>
                  </a:lnTo>
                  <a:close/>
                </a:path>
              </a:pathLst>
            </a:custGeom>
            <a:solidFill>
              <a:srgbClr val="289DD2"/>
            </a:solidFill>
          </p:spPr>
        </p:sp>
      </p:grpSp>
      <p:sp>
        <p:nvSpPr>
          <p:cNvPr id="31" name="TextBox 31"/>
          <p:cNvSpPr txBox="1"/>
          <p:nvPr/>
        </p:nvSpPr>
        <p:spPr>
          <a:xfrm>
            <a:off x="1014317" y="7498465"/>
            <a:ext cx="7493163" cy="609219"/>
          </a:xfrm>
          <a:prstGeom prst="rect">
            <a:avLst/>
          </a:prstGeom>
        </p:spPr>
        <p:txBody>
          <a:bodyPr lIns="0" tIns="0" rIns="0" bIns="0" rtlCol="0" anchor="t">
            <a:spAutoFit/>
          </a:bodyPr>
          <a:lstStyle/>
          <a:p>
            <a:pPr algn="l">
              <a:lnSpc>
                <a:spcPts val="4698"/>
              </a:lnSpc>
            </a:pPr>
            <a:r>
              <a:rPr lang="en-US" sz="4350" dirty="0">
                <a:solidFill>
                  <a:srgbClr val="1D4355"/>
                </a:solidFill>
                <a:latin typeface="Clear Sans Regular"/>
              </a:rPr>
              <a:t>PDSA Cycles</a:t>
            </a:r>
          </a:p>
        </p:txBody>
      </p:sp>
      <p:grpSp>
        <p:nvGrpSpPr>
          <p:cNvPr id="32" name="Group 32"/>
          <p:cNvGrpSpPr/>
          <p:nvPr/>
        </p:nvGrpSpPr>
        <p:grpSpPr>
          <a:xfrm>
            <a:off x="899064" y="8276926"/>
            <a:ext cx="7723668" cy="19050"/>
            <a:chOff x="0" y="0"/>
            <a:chExt cx="10298224" cy="25400"/>
          </a:xfrm>
        </p:grpSpPr>
        <p:sp>
          <p:nvSpPr>
            <p:cNvPr id="33" name="Freeform 33"/>
            <p:cNvSpPr/>
            <p:nvPr/>
          </p:nvSpPr>
          <p:spPr>
            <a:xfrm>
              <a:off x="12700" y="12700"/>
              <a:ext cx="10272776" cy="0"/>
            </a:xfrm>
            <a:custGeom>
              <a:avLst/>
              <a:gdLst/>
              <a:ahLst/>
              <a:cxnLst/>
              <a:rect l="l" t="t" r="r" b="b"/>
              <a:pathLst>
                <a:path w="10272776">
                  <a:moveTo>
                    <a:pt x="0" y="0"/>
                  </a:moveTo>
                  <a:lnTo>
                    <a:pt x="10272776" y="0"/>
                  </a:lnTo>
                </a:path>
              </a:pathLst>
            </a:custGeom>
            <a:solidFill>
              <a:srgbClr val="14A59F"/>
            </a:solidFill>
          </p:spPr>
        </p:sp>
        <p:sp>
          <p:nvSpPr>
            <p:cNvPr id="34" name="Freeform 34"/>
            <p:cNvSpPr/>
            <p:nvPr/>
          </p:nvSpPr>
          <p:spPr>
            <a:xfrm>
              <a:off x="12700" y="0"/>
              <a:ext cx="10272776" cy="25400"/>
            </a:xfrm>
            <a:custGeom>
              <a:avLst/>
              <a:gdLst/>
              <a:ahLst/>
              <a:cxnLst/>
              <a:rect l="l" t="t" r="r" b="b"/>
              <a:pathLst>
                <a:path w="10272776" h="25400">
                  <a:moveTo>
                    <a:pt x="0" y="0"/>
                  </a:moveTo>
                  <a:lnTo>
                    <a:pt x="10272776" y="0"/>
                  </a:lnTo>
                  <a:lnTo>
                    <a:pt x="10272776" y="25400"/>
                  </a:lnTo>
                  <a:lnTo>
                    <a:pt x="0" y="25400"/>
                  </a:lnTo>
                  <a:close/>
                </a:path>
              </a:pathLst>
            </a:custGeom>
            <a:solidFill>
              <a:srgbClr val="14A59F"/>
            </a:solidFill>
          </p:spPr>
        </p:sp>
      </p:grpSp>
      <p:sp>
        <p:nvSpPr>
          <p:cNvPr id="74" name="Graphic 40" descr="Hammer with solid fill">
            <a:extLst>
              <a:ext uri="{FF2B5EF4-FFF2-40B4-BE49-F238E27FC236}">
                <a16:creationId xmlns:a16="http://schemas.microsoft.com/office/drawing/2014/main" id="{3B71C864-4006-6DA0-C78A-55ABC38FE446}"/>
              </a:ext>
            </a:extLst>
          </p:cNvPr>
          <p:cNvSpPr/>
          <p:nvPr/>
        </p:nvSpPr>
        <p:spPr>
          <a:xfrm rot="1343590">
            <a:off x="10261109" y="2494185"/>
            <a:ext cx="1560499" cy="1725001"/>
          </a:xfrm>
          <a:custGeom>
            <a:avLst/>
            <a:gdLst>
              <a:gd name="connsiteX0" fmla="*/ 1190494 w 1200045"/>
              <a:gd name="connsiteY0" fmla="*/ 344047 h 1070169"/>
              <a:gd name="connsiteX1" fmla="*/ 1138643 w 1200045"/>
              <a:gd name="connsiteY1" fmla="*/ 292196 h 1070169"/>
              <a:gd name="connsiteX2" fmla="*/ 1096343 w 1200045"/>
              <a:gd name="connsiteY2" fmla="*/ 290832 h 1070169"/>
              <a:gd name="connsiteX3" fmla="*/ 1055408 w 1200045"/>
              <a:gd name="connsiteY3" fmla="*/ 292196 h 1070169"/>
              <a:gd name="connsiteX4" fmla="*/ 1055408 w 1200045"/>
              <a:gd name="connsiteY4" fmla="*/ 247167 h 1070169"/>
              <a:gd name="connsiteX5" fmla="*/ 1054043 w 1200045"/>
              <a:gd name="connsiteY5" fmla="*/ 206232 h 1070169"/>
              <a:gd name="connsiteX6" fmla="*/ 927144 w 1200045"/>
              <a:gd name="connsiteY6" fmla="*/ 80698 h 1070169"/>
              <a:gd name="connsiteX7" fmla="*/ 547812 w 1200045"/>
              <a:gd name="connsiteY7" fmla="*/ 19295 h 1070169"/>
              <a:gd name="connsiteX8" fmla="*/ 543718 w 1200045"/>
              <a:gd name="connsiteY8" fmla="*/ 20660 h 1070169"/>
              <a:gd name="connsiteX9" fmla="*/ 535531 w 1200045"/>
              <a:gd name="connsiteY9" fmla="*/ 37034 h 1070169"/>
              <a:gd name="connsiteX10" fmla="*/ 547812 w 1200045"/>
              <a:gd name="connsiteY10" fmla="*/ 52043 h 1070169"/>
              <a:gd name="connsiteX11" fmla="*/ 602392 w 1200045"/>
              <a:gd name="connsiteY11" fmla="*/ 69782 h 1070169"/>
              <a:gd name="connsiteX12" fmla="*/ 779778 w 1200045"/>
              <a:gd name="connsiteY12" fmla="*/ 229429 h 1070169"/>
              <a:gd name="connsiteX13" fmla="*/ 385436 w 1200045"/>
              <a:gd name="connsiteY13" fmla="*/ 621042 h 1070169"/>
              <a:gd name="connsiteX14" fmla="*/ 374520 w 1200045"/>
              <a:gd name="connsiteY14" fmla="*/ 610126 h 1070169"/>
              <a:gd name="connsiteX15" fmla="*/ 332220 w 1200045"/>
              <a:gd name="connsiteY15" fmla="*/ 610126 h 1070169"/>
              <a:gd name="connsiteX16" fmla="*/ 15655 w 1200045"/>
              <a:gd name="connsiteY16" fmla="*/ 928056 h 1070169"/>
              <a:gd name="connsiteX17" fmla="*/ 17019 w 1200045"/>
              <a:gd name="connsiteY17" fmla="*/ 929420 h 1070169"/>
              <a:gd name="connsiteX18" fmla="*/ 26571 w 1200045"/>
              <a:gd name="connsiteY18" fmla="*/ 1044039 h 1070169"/>
              <a:gd name="connsiteX19" fmla="*/ 141189 w 1200045"/>
              <a:gd name="connsiteY19" fmla="*/ 1053590 h 1070169"/>
              <a:gd name="connsiteX20" fmla="*/ 142554 w 1200045"/>
              <a:gd name="connsiteY20" fmla="*/ 1054955 h 1070169"/>
              <a:gd name="connsiteX21" fmla="*/ 460483 w 1200045"/>
              <a:gd name="connsiteY21" fmla="*/ 737025 h 1070169"/>
              <a:gd name="connsiteX22" fmla="*/ 460483 w 1200045"/>
              <a:gd name="connsiteY22" fmla="*/ 694725 h 1070169"/>
              <a:gd name="connsiteX23" fmla="*/ 449567 w 1200045"/>
              <a:gd name="connsiteY23" fmla="*/ 683809 h 1070169"/>
              <a:gd name="connsiteX24" fmla="*/ 841180 w 1200045"/>
              <a:gd name="connsiteY24" fmla="*/ 292196 h 1070169"/>
              <a:gd name="connsiteX25" fmla="*/ 903948 w 1200045"/>
              <a:gd name="connsiteY25" fmla="*/ 354963 h 1070169"/>
              <a:gd name="connsiteX26" fmla="*/ 946247 w 1200045"/>
              <a:gd name="connsiteY26" fmla="*/ 356328 h 1070169"/>
              <a:gd name="connsiteX27" fmla="*/ 987182 w 1200045"/>
              <a:gd name="connsiteY27" fmla="*/ 354963 h 1070169"/>
              <a:gd name="connsiteX28" fmla="*/ 987182 w 1200045"/>
              <a:gd name="connsiteY28" fmla="*/ 399992 h 1070169"/>
              <a:gd name="connsiteX29" fmla="*/ 988547 w 1200045"/>
              <a:gd name="connsiteY29" fmla="*/ 440927 h 1070169"/>
              <a:gd name="connsiteX30" fmla="*/ 1041763 w 1200045"/>
              <a:gd name="connsiteY30" fmla="*/ 492778 h 1070169"/>
              <a:gd name="connsiteX31" fmla="*/ 1085427 w 1200045"/>
              <a:gd name="connsiteY31" fmla="*/ 492778 h 1070169"/>
              <a:gd name="connsiteX32" fmla="*/ 1190494 w 1200045"/>
              <a:gd name="connsiteY32" fmla="*/ 387711 h 1070169"/>
              <a:gd name="connsiteX33" fmla="*/ 1200045 w 1200045"/>
              <a:gd name="connsiteY33" fmla="*/ 365879 h 1070169"/>
              <a:gd name="connsiteX34" fmla="*/ 1190494 w 1200045"/>
              <a:gd name="connsiteY34" fmla="*/ 344047 h 107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00045" h="1070169">
                <a:moveTo>
                  <a:pt x="1190494" y="344047"/>
                </a:moveTo>
                <a:lnTo>
                  <a:pt x="1138643" y="292196"/>
                </a:lnTo>
                <a:cubicBezTo>
                  <a:pt x="1126362" y="279916"/>
                  <a:pt x="1108623" y="279916"/>
                  <a:pt x="1096343" y="290832"/>
                </a:cubicBezTo>
                <a:cubicBezTo>
                  <a:pt x="1085427" y="301748"/>
                  <a:pt x="1067688" y="303112"/>
                  <a:pt x="1055408" y="292196"/>
                </a:cubicBezTo>
                <a:cubicBezTo>
                  <a:pt x="1043127" y="279916"/>
                  <a:pt x="1043127" y="259448"/>
                  <a:pt x="1055408" y="247167"/>
                </a:cubicBezTo>
                <a:cubicBezTo>
                  <a:pt x="1066324" y="234887"/>
                  <a:pt x="1064959" y="217148"/>
                  <a:pt x="1054043" y="206232"/>
                </a:cubicBezTo>
                <a:lnTo>
                  <a:pt x="927144" y="80698"/>
                </a:lnTo>
                <a:cubicBezTo>
                  <a:pt x="850732" y="4286"/>
                  <a:pt x="697907" y="-21640"/>
                  <a:pt x="547812" y="19295"/>
                </a:cubicBezTo>
                <a:cubicBezTo>
                  <a:pt x="546447" y="19295"/>
                  <a:pt x="545083" y="20660"/>
                  <a:pt x="543718" y="20660"/>
                </a:cubicBezTo>
                <a:cubicBezTo>
                  <a:pt x="538260" y="24753"/>
                  <a:pt x="534167" y="30211"/>
                  <a:pt x="535531" y="37034"/>
                </a:cubicBezTo>
                <a:cubicBezTo>
                  <a:pt x="536896" y="43856"/>
                  <a:pt x="540989" y="49314"/>
                  <a:pt x="547812" y="52043"/>
                </a:cubicBezTo>
                <a:cubicBezTo>
                  <a:pt x="566915" y="58866"/>
                  <a:pt x="602392" y="69782"/>
                  <a:pt x="602392" y="69782"/>
                </a:cubicBezTo>
                <a:cubicBezTo>
                  <a:pt x="685627" y="98436"/>
                  <a:pt x="768862" y="207597"/>
                  <a:pt x="779778" y="229429"/>
                </a:cubicBezTo>
                <a:lnTo>
                  <a:pt x="385436" y="621042"/>
                </a:lnTo>
                <a:lnTo>
                  <a:pt x="374520" y="610126"/>
                </a:lnTo>
                <a:cubicBezTo>
                  <a:pt x="362239" y="597845"/>
                  <a:pt x="343136" y="597845"/>
                  <a:pt x="332220" y="610126"/>
                </a:cubicBezTo>
                <a:lnTo>
                  <a:pt x="15655" y="928056"/>
                </a:lnTo>
                <a:lnTo>
                  <a:pt x="17019" y="929420"/>
                </a:lnTo>
                <a:cubicBezTo>
                  <a:pt x="-8906" y="964897"/>
                  <a:pt x="-4813" y="1012655"/>
                  <a:pt x="26571" y="1044039"/>
                </a:cubicBezTo>
                <a:cubicBezTo>
                  <a:pt x="57954" y="1074058"/>
                  <a:pt x="105712" y="1079516"/>
                  <a:pt x="141189" y="1053590"/>
                </a:cubicBezTo>
                <a:lnTo>
                  <a:pt x="142554" y="1054955"/>
                </a:lnTo>
                <a:lnTo>
                  <a:pt x="460483" y="737025"/>
                </a:lnTo>
                <a:cubicBezTo>
                  <a:pt x="472764" y="724744"/>
                  <a:pt x="472764" y="705641"/>
                  <a:pt x="460483" y="694725"/>
                </a:cubicBezTo>
                <a:lnTo>
                  <a:pt x="449567" y="683809"/>
                </a:lnTo>
                <a:lnTo>
                  <a:pt x="841180" y="292196"/>
                </a:lnTo>
                <a:lnTo>
                  <a:pt x="903948" y="354963"/>
                </a:lnTo>
                <a:cubicBezTo>
                  <a:pt x="916228" y="367244"/>
                  <a:pt x="933967" y="367244"/>
                  <a:pt x="946247" y="356328"/>
                </a:cubicBezTo>
                <a:cubicBezTo>
                  <a:pt x="957163" y="345412"/>
                  <a:pt x="974902" y="344047"/>
                  <a:pt x="987182" y="354963"/>
                </a:cubicBezTo>
                <a:cubicBezTo>
                  <a:pt x="999463" y="367244"/>
                  <a:pt x="999463" y="387711"/>
                  <a:pt x="987182" y="399992"/>
                </a:cubicBezTo>
                <a:cubicBezTo>
                  <a:pt x="976266" y="412273"/>
                  <a:pt x="977631" y="430011"/>
                  <a:pt x="988547" y="440927"/>
                </a:cubicBezTo>
                <a:lnTo>
                  <a:pt x="1041763" y="492778"/>
                </a:lnTo>
                <a:cubicBezTo>
                  <a:pt x="1054043" y="505059"/>
                  <a:pt x="1073146" y="505059"/>
                  <a:pt x="1085427" y="492778"/>
                </a:cubicBezTo>
                <a:lnTo>
                  <a:pt x="1190494" y="387711"/>
                </a:lnTo>
                <a:cubicBezTo>
                  <a:pt x="1195952" y="382253"/>
                  <a:pt x="1200045" y="374066"/>
                  <a:pt x="1200045" y="365879"/>
                </a:cubicBezTo>
                <a:cubicBezTo>
                  <a:pt x="1200045" y="357692"/>
                  <a:pt x="1197316" y="349505"/>
                  <a:pt x="1190494" y="344047"/>
                </a:cubicBezTo>
                <a:close/>
              </a:path>
            </a:pathLst>
          </a:custGeom>
          <a:solidFill>
            <a:srgbClr val="000000"/>
          </a:solidFill>
          <a:ln w="13593" cap="flat">
            <a:noFill/>
            <a:prstDash val="solid"/>
            <a:miter/>
          </a:ln>
        </p:spPr>
        <p:txBody>
          <a:bodyPr rtlCol="0" anchor="ctr"/>
          <a:lstStyle/>
          <a:p>
            <a:endParaRPr lang="en-GB" dirty="0"/>
          </a:p>
        </p:txBody>
      </p:sp>
      <p:grpSp>
        <p:nvGrpSpPr>
          <p:cNvPr id="85" name="Graphic 50" descr="Nails outline">
            <a:extLst>
              <a:ext uri="{FF2B5EF4-FFF2-40B4-BE49-F238E27FC236}">
                <a16:creationId xmlns:a16="http://schemas.microsoft.com/office/drawing/2014/main" id="{96D877DD-6900-1E33-3C6E-06EAE2A402E6}"/>
              </a:ext>
            </a:extLst>
          </p:cNvPr>
          <p:cNvGrpSpPr/>
          <p:nvPr/>
        </p:nvGrpSpPr>
        <p:grpSpPr>
          <a:xfrm>
            <a:off x="13517022" y="5757844"/>
            <a:ext cx="1649584" cy="1201917"/>
            <a:chOff x="3044945" y="4301148"/>
            <a:chExt cx="1240200" cy="728281"/>
          </a:xfrm>
          <a:solidFill>
            <a:srgbClr val="000000"/>
          </a:solidFill>
        </p:grpSpPr>
        <p:sp>
          <p:nvSpPr>
            <p:cNvPr id="86" name="Free-form: Shape 85">
              <a:extLst>
                <a:ext uri="{FF2B5EF4-FFF2-40B4-BE49-F238E27FC236}">
                  <a16:creationId xmlns:a16="http://schemas.microsoft.com/office/drawing/2014/main" id="{3064CCF6-6A62-CF4B-5A9B-BB703D1E132F}"/>
                </a:ext>
              </a:extLst>
            </p:cNvPr>
            <p:cNvSpPr/>
            <p:nvPr/>
          </p:nvSpPr>
          <p:spPr>
            <a:xfrm>
              <a:off x="3044945" y="4319887"/>
              <a:ext cx="394342" cy="709542"/>
            </a:xfrm>
            <a:custGeom>
              <a:avLst/>
              <a:gdLst>
                <a:gd name="connsiteX0" fmla="*/ 278359 w 394342"/>
                <a:gd name="connsiteY0" fmla="*/ 64132 h 709542"/>
                <a:gd name="connsiteX1" fmla="*/ 252433 w 394342"/>
                <a:gd name="connsiteY1" fmla="*/ 0 h 709542"/>
                <a:gd name="connsiteX2" fmla="*/ 0 w 394342"/>
                <a:gd name="connsiteY2" fmla="*/ 102338 h 709542"/>
                <a:gd name="connsiteX3" fmla="*/ 25926 w 394342"/>
                <a:gd name="connsiteY3" fmla="*/ 165105 h 709542"/>
                <a:gd name="connsiteX4" fmla="*/ 124170 w 394342"/>
                <a:gd name="connsiteY4" fmla="*/ 155554 h 709542"/>
                <a:gd name="connsiteX5" fmla="*/ 317930 w 394342"/>
                <a:gd name="connsiteY5" fmla="*/ 635859 h 709542"/>
                <a:gd name="connsiteX6" fmla="*/ 391613 w 394342"/>
                <a:gd name="connsiteY6" fmla="*/ 709543 h 709542"/>
                <a:gd name="connsiteX7" fmla="*/ 394342 w 394342"/>
                <a:gd name="connsiteY7" fmla="*/ 605840 h 709542"/>
                <a:gd name="connsiteX8" fmla="*/ 200582 w 394342"/>
                <a:gd name="connsiteY8" fmla="*/ 124170 h 709542"/>
                <a:gd name="connsiteX9" fmla="*/ 35709 w 394342"/>
                <a:gd name="connsiteY9" fmla="*/ 117347 h 709542"/>
                <a:gd name="connsiteX10" fmla="*/ 237424 w 394342"/>
                <a:gd name="connsiteY10" fmla="*/ 35559 h 709542"/>
                <a:gd name="connsiteX11" fmla="*/ 245352 w 394342"/>
                <a:gd name="connsiteY11" fmla="*/ 55167 h 709542"/>
                <a:gd name="connsiteX12" fmla="*/ 183949 w 394342"/>
                <a:gd name="connsiteY12" fmla="*/ 102570 h 709542"/>
                <a:gd name="connsiteX13" fmla="*/ 183799 w 394342"/>
                <a:gd name="connsiteY13" fmla="*/ 102679 h 709542"/>
                <a:gd name="connsiteX14" fmla="*/ 121100 w 394342"/>
                <a:gd name="connsiteY14" fmla="*/ 128441 h 709542"/>
                <a:gd name="connsiteX15" fmla="*/ 43459 w 394342"/>
                <a:gd name="connsiteY15" fmla="*/ 135987 h 709542"/>
                <a:gd name="connsiteX16" fmla="*/ 366915 w 394342"/>
                <a:gd name="connsiteY16" fmla="*/ 610780 h 709542"/>
                <a:gd name="connsiteX17" fmla="*/ 366001 w 394342"/>
                <a:gd name="connsiteY17" fmla="*/ 645411 h 709542"/>
                <a:gd name="connsiteX18" fmla="*/ 341126 w 394342"/>
                <a:gd name="connsiteY18" fmla="*/ 620495 h 709542"/>
                <a:gd name="connsiteX19" fmla="*/ 149795 w 394342"/>
                <a:gd name="connsiteY19" fmla="*/ 146139 h 709542"/>
                <a:gd name="connsiteX20" fmla="*/ 175721 w 394342"/>
                <a:gd name="connsiteY20" fmla="*/ 135482 h 70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342" h="709542">
                  <a:moveTo>
                    <a:pt x="278359" y="64132"/>
                  </a:moveTo>
                  <a:lnTo>
                    <a:pt x="252433" y="0"/>
                  </a:lnTo>
                  <a:lnTo>
                    <a:pt x="0" y="102338"/>
                  </a:lnTo>
                  <a:lnTo>
                    <a:pt x="25926" y="165105"/>
                  </a:lnTo>
                  <a:lnTo>
                    <a:pt x="124170" y="155554"/>
                  </a:lnTo>
                  <a:lnTo>
                    <a:pt x="317930" y="635859"/>
                  </a:lnTo>
                  <a:lnTo>
                    <a:pt x="391613" y="709543"/>
                  </a:lnTo>
                  <a:lnTo>
                    <a:pt x="394342" y="605840"/>
                  </a:lnTo>
                  <a:lnTo>
                    <a:pt x="200582" y="124170"/>
                  </a:lnTo>
                  <a:close/>
                  <a:moveTo>
                    <a:pt x="35709" y="117347"/>
                  </a:moveTo>
                  <a:lnTo>
                    <a:pt x="237424" y="35559"/>
                  </a:lnTo>
                  <a:lnTo>
                    <a:pt x="245352" y="55167"/>
                  </a:lnTo>
                  <a:lnTo>
                    <a:pt x="183949" y="102570"/>
                  </a:lnTo>
                  <a:lnTo>
                    <a:pt x="183799" y="102679"/>
                  </a:lnTo>
                  <a:lnTo>
                    <a:pt x="121100" y="128441"/>
                  </a:lnTo>
                  <a:lnTo>
                    <a:pt x="43459" y="135987"/>
                  </a:lnTo>
                  <a:close/>
                  <a:moveTo>
                    <a:pt x="366915" y="610780"/>
                  </a:moveTo>
                  <a:lnTo>
                    <a:pt x="366001" y="645411"/>
                  </a:lnTo>
                  <a:lnTo>
                    <a:pt x="341126" y="620495"/>
                  </a:lnTo>
                  <a:lnTo>
                    <a:pt x="149795" y="146139"/>
                  </a:lnTo>
                  <a:lnTo>
                    <a:pt x="175721" y="135482"/>
                  </a:lnTo>
                  <a:close/>
                </a:path>
              </a:pathLst>
            </a:custGeom>
            <a:solidFill>
              <a:srgbClr val="000000"/>
            </a:solidFill>
            <a:ln w="13593" cap="flat">
              <a:noFill/>
              <a:prstDash val="solid"/>
              <a:miter/>
            </a:ln>
          </p:spPr>
          <p:txBody>
            <a:bodyPr rtlCol="0" anchor="ctr"/>
            <a:lstStyle/>
            <a:p>
              <a:endParaRPr lang="en-GB" dirty="0"/>
            </a:p>
          </p:txBody>
        </p:sp>
        <p:sp>
          <p:nvSpPr>
            <p:cNvPr id="87" name="Free-form: Shape 86">
              <a:extLst>
                <a:ext uri="{FF2B5EF4-FFF2-40B4-BE49-F238E27FC236}">
                  <a16:creationId xmlns:a16="http://schemas.microsoft.com/office/drawing/2014/main" id="{5992120C-87A6-97DD-3BBC-A2EF0C7ADDF6}"/>
                </a:ext>
              </a:extLst>
            </p:cNvPr>
            <p:cNvSpPr/>
            <p:nvPr/>
          </p:nvSpPr>
          <p:spPr>
            <a:xfrm>
              <a:off x="3679305" y="4301148"/>
              <a:ext cx="605840" cy="590830"/>
            </a:xfrm>
            <a:custGeom>
              <a:avLst/>
              <a:gdLst>
                <a:gd name="connsiteX0" fmla="*/ 564905 w 605840"/>
                <a:gd name="connsiteY0" fmla="*/ 495315 h 590830"/>
                <a:gd name="connsiteX1" fmla="*/ 192395 w 605840"/>
                <a:gd name="connsiteY1" fmla="*/ 135086 h 590830"/>
                <a:gd name="connsiteX2" fmla="*/ 237424 w 605840"/>
                <a:gd name="connsiteY2" fmla="*/ 47758 h 590830"/>
                <a:gd name="connsiteX3" fmla="*/ 189666 w 605840"/>
                <a:gd name="connsiteY3" fmla="*/ 0 h 590830"/>
                <a:gd name="connsiteX4" fmla="*/ 0 w 605840"/>
                <a:gd name="connsiteY4" fmla="*/ 196489 h 590830"/>
                <a:gd name="connsiteX5" fmla="*/ 49122 w 605840"/>
                <a:gd name="connsiteY5" fmla="*/ 244246 h 590830"/>
                <a:gd name="connsiteX6" fmla="*/ 135086 w 605840"/>
                <a:gd name="connsiteY6" fmla="*/ 193760 h 590830"/>
                <a:gd name="connsiteX7" fmla="*/ 508960 w 605840"/>
                <a:gd name="connsiteY7" fmla="*/ 553989 h 590830"/>
                <a:gd name="connsiteX8" fmla="*/ 605840 w 605840"/>
                <a:gd name="connsiteY8" fmla="*/ 590831 h 590830"/>
                <a:gd name="connsiteX9" fmla="*/ 53216 w 605840"/>
                <a:gd name="connsiteY9" fmla="*/ 210134 h 590830"/>
                <a:gd name="connsiteX10" fmla="*/ 38506 w 605840"/>
                <a:gd name="connsiteY10" fmla="*/ 195820 h 590830"/>
                <a:gd name="connsiteX11" fmla="*/ 189966 w 605840"/>
                <a:gd name="connsiteY11" fmla="*/ 38902 h 590830"/>
                <a:gd name="connsiteX12" fmla="*/ 203994 w 605840"/>
                <a:gd name="connsiteY12" fmla="*/ 52929 h 590830"/>
                <a:gd name="connsiteX13" fmla="*/ 168093 w 605840"/>
                <a:gd name="connsiteY13" fmla="*/ 122519 h 590830"/>
                <a:gd name="connsiteX14" fmla="*/ 163904 w 605840"/>
                <a:gd name="connsiteY14" fmla="*/ 130706 h 590830"/>
                <a:gd name="connsiteX15" fmla="*/ 130856 w 605840"/>
                <a:gd name="connsiteY15" fmla="*/ 164600 h 590830"/>
                <a:gd name="connsiteX16" fmla="*/ 121305 w 605840"/>
                <a:gd name="connsiteY16" fmla="*/ 170222 h 590830"/>
                <a:gd name="connsiteX17" fmla="*/ 523874 w 605840"/>
                <a:gd name="connsiteY17" fmla="*/ 530465 h 590830"/>
                <a:gd name="connsiteX18" fmla="*/ 156918 w 605840"/>
                <a:gd name="connsiteY18" fmla="*/ 176935 h 590830"/>
                <a:gd name="connsiteX19" fmla="*/ 176089 w 605840"/>
                <a:gd name="connsiteY19" fmla="*/ 157314 h 590830"/>
                <a:gd name="connsiteX20" fmla="*/ 541981 w 605840"/>
                <a:gd name="connsiteY20" fmla="*/ 511116 h 590830"/>
                <a:gd name="connsiteX21" fmla="*/ 555422 w 605840"/>
                <a:gd name="connsiteY21" fmla="*/ 542500 h 59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5840" h="590830">
                  <a:moveTo>
                    <a:pt x="564905" y="495315"/>
                  </a:moveTo>
                  <a:lnTo>
                    <a:pt x="192395" y="135086"/>
                  </a:lnTo>
                  <a:lnTo>
                    <a:pt x="237424" y="47758"/>
                  </a:lnTo>
                  <a:lnTo>
                    <a:pt x="189666" y="0"/>
                  </a:lnTo>
                  <a:lnTo>
                    <a:pt x="0" y="196489"/>
                  </a:lnTo>
                  <a:lnTo>
                    <a:pt x="49122" y="244246"/>
                  </a:lnTo>
                  <a:lnTo>
                    <a:pt x="135086" y="193760"/>
                  </a:lnTo>
                  <a:lnTo>
                    <a:pt x="508960" y="553989"/>
                  </a:lnTo>
                  <a:lnTo>
                    <a:pt x="605840" y="590831"/>
                  </a:lnTo>
                  <a:close/>
                  <a:moveTo>
                    <a:pt x="53216" y="210134"/>
                  </a:moveTo>
                  <a:lnTo>
                    <a:pt x="38506" y="195820"/>
                  </a:lnTo>
                  <a:lnTo>
                    <a:pt x="189966" y="38902"/>
                  </a:lnTo>
                  <a:lnTo>
                    <a:pt x="203994" y="52929"/>
                  </a:lnTo>
                  <a:lnTo>
                    <a:pt x="168093" y="122519"/>
                  </a:lnTo>
                  <a:lnTo>
                    <a:pt x="163904" y="130706"/>
                  </a:lnTo>
                  <a:lnTo>
                    <a:pt x="130856" y="164600"/>
                  </a:lnTo>
                  <a:lnTo>
                    <a:pt x="121305" y="170222"/>
                  </a:lnTo>
                  <a:close/>
                  <a:moveTo>
                    <a:pt x="523874" y="530465"/>
                  </a:moveTo>
                  <a:lnTo>
                    <a:pt x="156918" y="176935"/>
                  </a:lnTo>
                  <a:lnTo>
                    <a:pt x="176089" y="157314"/>
                  </a:lnTo>
                  <a:lnTo>
                    <a:pt x="541981" y="511116"/>
                  </a:lnTo>
                  <a:lnTo>
                    <a:pt x="555422" y="542500"/>
                  </a:lnTo>
                  <a:close/>
                </a:path>
              </a:pathLst>
            </a:custGeom>
            <a:solidFill>
              <a:srgbClr val="000000"/>
            </a:solidFill>
            <a:ln w="13593" cap="flat">
              <a:noFill/>
              <a:prstDash val="solid"/>
              <a:miter/>
            </a:ln>
          </p:spPr>
          <p:txBody>
            <a:bodyPr rtlCol="0" anchor="ctr"/>
            <a:lstStyle/>
            <a:p>
              <a:endParaRPr lang="en-GB" dirty="0"/>
            </a:p>
          </p:txBody>
        </p:sp>
      </p:grpSp>
      <p:sp>
        <p:nvSpPr>
          <p:cNvPr id="70" name="Graphic 36" descr="Roller Paint Tool outline">
            <a:extLst>
              <a:ext uri="{FF2B5EF4-FFF2-40B4-BE49-F238E27FC236}">
                <a16:creationId xmlns:a16="http://schemas.microsoft.com/office/drawing/2014/main" id="{BA8F77DE-D0F8-320A-4AD3-EA3550CAFCC4}"/>
              </a:ext>
            </a:extLst>
          </p:cNvPr>
          <p:cNvSpPr/>
          <p:nvPr/>
        </p:nvSpPr>
        <p:spPr>
          <a:xfrm rot="11735450">
            <a:off x="12610422" y="3613647"/>
            <a:ext cx="1491693" cy="1497108"/>
          </a:xfrm>
          <a:custGeom>
            <a:avLst/>
            <a:gdLst>
              <a:gd name="connsiteX0" fmla="*/ 1150508 w 1166494"/>
              <a:gd name="connsiteY0" fmla="*/ 536989 h 1166488"/>
              <a:gd name="connsiteX1" fmla="*/ 629485 w 1166494"/>
              <a:gd name="connsiteY1" fmla="*/ 15980 h 1166488"/>
              <a:gd name="connsiteX2" fmla="*/ 552309 w 1166494"/>
              <a:gd name="connsiteY2" fmla="*/ 15980 h 1166488"/>
              <a:gd name="connsiteX3" fmla="*/ 513707 w 1166494"/>
              <a:gd name="connsiteY3" fmla="*/ 54569 h 1166488"/>
              <a:gd name="connsiteX4" fmla="*/ 494427 w 1166494"/>
              <a:gd name="connsiteY4" fmla="*/ 35315 h 1166488"/>
              <a:gd name="connsiteX5" fmla="*/ 397942 w 1166494"/>
              <a:gd name="connsiteY5" fmla="*/ 35315 h 1166488"/>
              <a:gd name="connsiteX6" fmla="*/ 278562 w 1166494"/>
              <a:gd name="connsiteY6" fmla="*/ 154696 h 1166488"/>
              <a:gd name="connsiteX7" fmla="*/ 263348 w 1166494"/>
              <a:gd name="connsiteY7" fmla="*/ 228024 h 1166488"/>
              <a:gd name="connsiteX8" fmla="*/ 439546 w 1166494"/>
              <a:gd name="connsiteY8" fmla="*/ 672717 h 1166488"/>
              <a:gd name="connsiteX9" fmla="*/ 430431 w 1166494"/>
              <a:gd name="connsiteY9" fmla="*/ 716736 h 1166488"/>
              <a:gd name="connsiteX10" fmla="*/ 368947 w 1166494"/>
              <a:gd name="connsiteY10" fmla="*/ 778220 h 1166488"/>
              <a:gd name="connsiteX11" fmla="*/ 349680 w 1166494"/>
              <a:gd name="connsiteY11" fmla="*/ 758913 h 1166488"/>
              <a:gd name="connsiteX12" fmla="*/ 291798 w 1166494"/>
              <a:gd name="connsiteY12" fmla="*/ 758913 h 1166488"/>
              <a:gd name="connsiteX13" fmla="*/ 11992 w 1166494"/>
              <a:gd name="connsiteY13" fmla="*/ 1038718 h 1166488"/>
              <a:gd name="connsiteX14" fmla="*/ 11987 w 1166494"/>
              <a:gd name="connsiteY14" fmla="*/ 1096609 h 1166488"/>
              <a:gd name="connsiteX15" fmla="*/ 11992 w 1166494"/>
              <a:gd name="connsiteY15" fmla="*/ 1096614 h 1166488"/>
              <a:gd name="connsiteX16" fmla="*/ 69874 w 1166494"/>
              <a:gd name="connsiteY16" fmla="*/ 1154496 h 1166488"/>
              <a:gd name="connsiteX17" fmla="*/ 127765 w 1166494"/>
              <a:gd name="connsiteY17" fmla="*/ 1154502 h 1166488"/>
              <a:gd name="connsiteX18" fmla="*/ 127770 w 1166494"/>
              <a:gd name="connsiteY18" fmla="*/ 1154496 h 1166488"/>
              <a:gd name="connsiteX19" fmla="*/ 407576 w 1166494"/>
              <a:gd name="connsiteY19" fmla="*/ 874691 h 1166488"/>
              <a:gd name="connsiteX20" fmla="*/ 407576 w 1166494"/>
              <a:gd name="connsiteY20" fmla="*/ 816809 h 1166488"/>
              <a:gd name="connsiteX21" fmla="*/ 388282 w 1166494"/>
              <a:gd name="connsiteY21" fmla="*/ 797514 h 1166488"/>
              <a:gd name="connsiteX22" fmla="*/ 449766 w 1166494"/>
              <a:gd name="connsiteY22" fmla="*/ 736030 h 1166488"/>
              <a:gd name="connsiteX23" fmla="*/ 464953 w 1166494"/>
              <a:gd name="connsiteY23" fmla="*/ 662660 h 1166488"/>
              <a:gd name="connsiteX24" fmla="*/ 288755 w 1166494"/>
              <a:gd name="connsiteY24" fmla="*/ 217982 h 1166488"/>
              <a:gd name="connsiteX25" fmla="*/ 297856 w 1166494"/>
              <a:gd name="connsiteY25" fmla="*/ 173949 h 1166488"/>
              <a:gd name="connsiteX26" fmla="*/ 417236 w 1166494"/>
              <a:gd name="connsiteY26" fmla="*/ 54569 h 1166488"/>
              <a:gd name="connsiteX27" fmla="*/ 475127 w 1166494"/>
              <a:gd name="connsiteY27" fmla="*/ 54564 h 1166488"/>
              <a:gd name="connsiteX28" fmla="*/ 475132 w 1166494"/>
              <a:gd name="connsiteY28" fmla="*/ 54569 h 1166488"/>
              <a:gd name="connsiteX29" fmla="*/ 494413 w 1166494"/>
              <a:gd name="connsiteY29" fmla="*/ 73863 h 1166488"/>
              <a:gd name="connsiteX30" fmla="*/ 455825 w 1166494"/>
              <a:gd name="connsiteY30" fmla="*/ 112465 h 1166488"/>
              <a:gd name="connsiteX31" fmla="*/ 455823 w 1166494"/>
              <a:gd name="connsiteY31" fmla="*/ 189653 h 1166488"/>
              <a:gd name="connsiteX32" fmla="*/ 455825 w 1166494"/>
              <a:gd name="connsiteY32" fmla="*/ 189655 h 1166488"/>
              <a:gd name="connsiteX33" fmla="*/ 976834 w 1166494"/>
              <a:gd name="connsiteY33" fmla="*/ 710664 h 1166488"/>
              <a:gd name="connsiteX34" fmla="*/ 1054021 w 1166494"/>
              <a:gd name="connsiteY34" fmla="*/ 710665 h 1166488"/>
              <a:gd name="connsiteX35" fmla="*/ 1054024 w 1166494"/>
              <a:gd name="connsiteY35" fmla="*/ 710664 h 1166488"/>
              <a:gd name="connsiteX36" fmla="*/ 1150508 w 1166494"/>
              <a:gd name="connsiteY36" fmla="*/ 614179 h 1166488"/>
              <a:gd name="connsiteX37" fmla="*/ 1150509 w 1166494"/>
              <a:gd name="connsiteY37" fmla="*/ 536991 h 1166488"/>
              <a:gd name="connsiteX38" fmla="*/ 1150508 w 1166494"/>
              <a:gd name="connsiteY38" fmla="*/ 536989 h 1166488"/>
              <a:gd name="connsiteX39" fmla="*/ 388282 w 1166494"/>
              <a:gd name="connsiteY39" fmla="*/ 855383 h 1166488"/>
              <a:gd name="connsiteX40" fmla="*/ 108476 w 1166494"/>
              <a:gd name="connsiteY40" fmla="*/ 1135202 h 1166488"/>
              <a:gd name="connsiteX41" fmla="*/ 89179 w 1166494"/>
              <a:gd name="connsiteY41" fmla="*/ 1135213 h 1166488"/>
              <a:gd name="connsiteX42" fmla="*/ 89168 w 1166494"/>
              <a:gd name="connsiteY42" fmla="*/ 1135202 h 1166488"/>
              <a:gd name="connsiteX43" fmla="*/ 31286 w 1166494"/>
              <a:gd name="connsiteY43" fmla="*/ 1077306 h 1166488"/>
              <a:gd name="connsiteX44" fmla="*/ 31286 w 1166494"/>
              <a:gd name="connsiteY44" fmla="*/ 1058012 h 1166488"/>
              <a:gd name="connsiteX45" fmla="*/ 311105 w 1166494"/>
              <a:gd name="connsiteY45" fmla="*/ 778207 h 1166488"/>
              <a:gd name="connsiteX46" fmla="*/ 330399 w 1166494"/>
              <a:gd name="connsiteY46" fmla="*/ 778207 h 1166488"/>
              <a:gd name="connsiteX47" fmla="*/ 388295 w 1166494"/>
              <a:gd name="connsiteY47" fmla="*/ 836103 h 1166488"/>
              <a:gd name="connsiteX48" fmla="*/ 388295 w 1166494"/>
              <a:gd name="connsiteY48" fmla="*/ 855397 h 1166488"/>
              <a:gd name="connsiteX49" fmla="*/ 1131173 w 1166494"/>
              <a:gd name="connsiteY49" fmla="*/ 594885 h 1166488"/>
              <a:gd name="connsiteX50" fmla="*/ 1034730 w 1166494"/>
              <a:gd name="connsiteY50" fmla="*/ 691370 h 1166488"/>
              <a:gd name="connsiteX51" fmla="*/ 996141 w 1166494"/>
              <a:gd name="connsiteY51" fmla="*/ 691370 h 1166488"/>
              <a:gd name="connsiteX52" fmla="*/ 475119 w 1166494"/>
              <a:gd name="connsiteY52" fmla="*/ 170401 h 1166488"/>
              <a:gd name="connsiteX53" fmla="*/ 475119 w 1166494"/>
              <a:gd name="connsiteY53" fmla="*/ 131813 h 1166488"/>
              <a:gd name="connsiteX54" fmla="*/ 571603 w 1166494"/>
              <a:gd name="connsiteY54" fmla="*/ 35315 h 1166488"/>
              <a:gd name="connsiteX55" fmla="*/ 610191 w 1166494"/>
              <a:gd name="connsiteY55" fmla="*/ 35315 h 1166488"/>
              <a:gd name="connsiteX56" fmla="*/ 1131173 w 1166494"/>
              <a:gd name="connsiteY56" fmla="*/ 556297 h 1166488"/>
              <a:gd name="connsiteX57" fmla="*/ 1131173 w 1166494"/>
              <a:gd name="connsiteY57" fmla="*/ 594885 h 116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6494" h="1166488">
                <a:moveTo>
                  <a:pt x="1150508" y="536989"/>
                </a:moveTo>
                <a:lnTo>
                  <a:pt x="629485" y="15980"/>
                </a:lnTo>
                <a:cubicBezTo>
                  <a:pt x="608172" y="-5327"/>
                  <a:pt x="573622" y="-5327"/>
                  <a:pt x="552309" y="15980"/>
                </a:cubicBezTo>
                <a:lnTo>
                  <a:pt x="513707" y="54569"/>
                </a:lnTo>
                <a:lnTo>
                  <a:pt x="494427" y="35315"/>
                </a:lnTo>
                <a:cubicBezTo>
                  <a:pt x="467761" y="8725"/>
                  <a:pt x="424608" y="8725"/>
                  <a:pt x="397942" y="35315"/>
                </a:cubicBezTo>
                <a:lnTo>
                  <a:pt x="278562" y="154696"/>
                </a:lnTo>
                <a:cubicBezTo>
                  <a:pt x="259329" y="173922"/>
                  <a:pt x="253351" y="202733"/>
                  <a:pt x="263348" y="228024"/>
                </a:cubicBezTo>
                <a:lnTo>
                  <a:pt x="439546" y="672717"/>
                </a:lnTo>
                <a:cubicBezTo>
                  <a:pt x="445557" y="687894"/>
                  <a:pt x="441975" y="705193"/>
                  <a:pt x="430431" y="716736"/>
                </a:cubicBezTo>
                <a:lnTo>
                  <a:pt x="368947" y="778220"/>
                </a:lnTo>
                <a:lnTo>
                  <a:pt x="349680" y="758913"/>
                </a:lnTo>
                <a:cubicBezTo>
                  <a:pt x="333695" y="742933"/>
                  <a:pt x="307783" y="742933"/>
                  <a:pt x="291798" y="758913"/>
                </a:cubicBezTo>
                <a:lnTo>
                  <a:pt x="11992" y="1038718"/>
                </a:lnTo>
                <a:cubicBezTo>
                  <a:pt x="-3995" y="1054703"/>
                  <a:pt x="-3998" y="1080622"/>
                  <a:pt x="11987" y="1096609"/>
                </a:cubicBezTo>
                <a:cubicBezTo>
                  <a:pt x="11989" y="1096611"/>
                  <a:pt x="11990" y="1096613"/>
                  <a:pt x="11992" y="1096614"/>
                </a:cubicBezTo>
                <a:lnTo>
                  <a:pt x="69874" y="1154496"/>
                </a:lnTo>
                <a:cubicBezTo>
                  <a:pt x="85860" y="1170484"/>
                  <a:pt x="111778" y="1170486"/>
                  <a:pt x="127765" y="1154502"/>
                </a:cubicBezTo>
                <a:cubicBezTo>
                  <a:pt x="127768" y="1154499"/>
                  <a:pt x="127769" y="1154498"/>
                  <a:pt x="127770" y="1154496"/>
                </a:cubicBezTo>
                <a:lnTo>
                  <a:pt x="407576" y="874691"/>
                </a:lnTo>
                <a:cubicBezTo>
                  <a:pt x="423555" y="858706"/>
                  <a:pt x="423555" y="832794"/>
                  <a:pt x="407576" y="816809"/>
                </a:cubicBezTo>
                <a:lnTo>
                  <a:pt x="388282" y="797514"/>
                </a:lnTo>
                <a:lnTo>
                  <a:pt x="449766" y="736030"/>
                </a:lnTo>
                <a:cubicBezTo>
                  <a:pt x="469006" y="716790"/>
                  <a:pt x="474974" y="687957"/>
                  <a:pt x="464953" y="662660"/>
                </a:cubicBezTo>
                <a:lnTo>
                  <a:pt x="288755" y="217982"/>
                </a:lnTo>
                <a:cubicBezTo>
                  <a:pt x="282734" y="202803"/>
                  <a:pt x="286311" y="185497"/>
                  <a:pt x="297856" y="173949"/>
                </a:cubicBezTo>
                <a:lnTo>
                  <a:pt x="417236" y="54569"/>
                </a:lnTo>
                <a:cubicBezTo>
                  <a:pt x="433222" y="38581"/>
                  <a:pt x="459140" y="38579"/>
                  <a:pt x="475127" y="54564"/>
                </a:cubicBezTo>
                <a:cubicBezTo>
                  <a:pt x="475130" y="54565"/>
                  <a:pt x="475131" y="54567"/>
                  <a:pt x="475132" y="54569"/>
                </a:cubicBezTo>
                <a:lnTo>
                  <a:pt x="494413" y="73863"/>
                </a:lnTo>
                <a:lnTo>
                  <a:pt x="455825" y="112465"/>
                </a:lnTo>
                <a:cubicBezTo>
                  <a:pt x="434510" y="133779"/>
                  <a:pt x="434508" y="168337"/>
                  <a:pt x="455823" y="189653"/>
                </a:cubicBezTo>
                <a:cubicBezTo>
                  <a:pt x="455823" y="189653"/>
                  <a:pt x="455823" y="189655"/>
                  <a:pt x="455825" y="189655"/>
                </a:cubicBezTo>
                <a:lnTo>
                  <a:pt x="976834" y="710664"/>
                </a:lnTo>
                <a:cubicBezTo>
                  <a:pt x="998149" y="731979"/>
                  <a:pt x="1032706" y="731980"/>
                  <a:pt x="1054021" y="710665"/>
                </a:cubicBezTo>
                <a:cubicBezTo>
                  <a:pt x="1054022" y="710665"/>
                  <a:pt x="1054022" y="710665"/>
                  <a:pt x="1054024" y="710664"/>
                </a:cubicBezTo>
                <a:lnTo>
                  <a:pt x="1150508" y="614179"/>
                </a:lnTo>
                <a:cubicBezTo>
                  <a:pt x="1171823" y="592865"/>
                  <a:pt x="1171824" y="558307"/>
                  <a:pt x="1150509" y="536991"/>
                </a:cubicBezTo>
                <a:cubicBezTo>
                  <a:pt x="1150509" y="536991"/>
                  <a:pt x="1150508" y="536991"/>
                  <a:pt x="1150508" y="536989"/>
                </a:cubicBezTo>
                <a:close/>
                <a:moveTo>
                  <a:pt x="388282" y="855383"/>
                </a:moveTo>
                <a:lnTo>
                  <a:pt x="108476" y="1135202"/>
                </a:lnTo>
                <a:cubicBezTo>
                  <a:pt x="103151" y="1140533"/>
                  <a:pt x="94511" y="1140539"/>
                  <a:pt x="89179" y="1135213"/>
                </a:cubicBezTo>
                <a:cubicBezTo>
                  <a:pt x="89175" y="1135209"/>
                  <a:pt x="89173" y="1135206"/>
                  <a:pt x="89168" y="1135202"/>
                </a:cubicBezTo>
                <a:lnTo>
                  <a:pt x="31286" y="1077306"/>
                </a:lnTo>
                <a:cubicBezTo>
                  <a:pt x="25959" y="1071978"/>
                  <a:pt x="25959" y="1063340"/>
                  <a:pt x="31286" y="1058012"/>
                </a:cubicBezTo>
                <a:lnTo>
                  <a:pt x="311105" y="778207"/>
                </a:lnTo>
                <a:cubicBezTo>
                  <a:pt x="316434" y="772880"/>
                  <a:pt x="325071" y="772880"/>
                  <a:pt x="330399" y="778207"/>
                </a:cubicBezTo>
                <a:lnTo>
                  <a:pt x="388295" y="836103"/>
                </a:lnTo>
                <a:cubicBezTo>
                  <a:pt x="393622" y="841431"/>
                  <a:pt x="393622" y="850068"/>
                  <a:pt x="388295" y="855397"/>
                </a:cubicBezTo>
                <a:close/>
                <a:moveTo>
                  <a:pt x="1131173" y="594885"/>
                </a:moveTo>
                <a:lnTo>
                  <a:pt x="1034730" y="691370"/>
                </a:lnTo>
                <a:cubicBezTo>
                  <a:pt x="1024073" y="702024"/>
                  <a:pt x="1006798" y="702024"/>
                  <a:pt x="996141" y="691370"/>
                </a:cubicBezTo>
                <a:lnTo>
                  <a:pt x="475119" y="170401"/>
                </a:lnTo>
                <a:cubicBezTo>
                  <a:pt x="464465" y="159745"/>
                  <a:pt x="464465" y="142470"/>
                  <a:pt x="475119" y="131813"/>
                </a:cubicBezTo>
                <a:lnTo>
                  <a:pt x="571603" y="35315"/>
                </a:lnTo>
                <a:cubicBezTo>
                  <a:pt x="582260" y="24662"/>
                  <a:pt x="599534" y="24662"/>
                  <a:pt x="610191" y="35315"/>
                </a:cubicBezTo>
                <a:lnTo>
                  <a:pt x="1131173" y="556297"/>
                </a:lnTo>
                <a:cubicBezTo>
                  <a:pt x="1141827" y="566954"/>
                  <a:pt x="1141827" y="584229"/>
                  <a:pt x="1131173" y="594885"/>
                </a:cubicBezTo>
                <a:close/>
              </a:path>
            </a:pathLst>
          </a:custGeom>
          <a:solidFill>
            <a:srgbClr val="000000"/>
          </a:solidFill>
          <a:ln w="13593" cap="flat">
            <a:noFill/>
            <a:prstDash val="solid"/>
            <a:miter/>
          </a:ln>
        </p:spPr>
        <p:txBody>
          <a:bodyPr rtlCol="0" anchor="ctr"/>
          <a:lstStyle/>
          <a:p>
            <a:endParaRPr lang="en-GB"/>
          </a:p>
        </p:txBody>
      </p:sp>
      <p:pic>
        <p:nvPicPr>
          <p:cNvPr id="89" name="Graphic 88" descr="Wrench with solid fill">
            <a:extLst>
              <a:ext uri="{FF2B5EF4-FFF2-40B4-BE49-F238E27FC236}">
                <a16:creationId xmlns:a16="http://schemas.microsoft.com/office/drawing/2014/main" id="{07942390-EFCA-5FE2-C765-D645791A23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526518">
            <a:off x="14394188" y="3426060"/>
            <a:ext cx="2154038" cy="2154038"/>
          </a:xfrm>
          <a:prstGeom prst="rect">
            <a:avLst/>
          </a:prstGeom>
        </p:spPr>
      </p:pic>
      <p:pic>
        <p:nvPicPr>
          <p:cNvPr id="99" name="Graphic 98" descr="Pocket knife with solid fill">
            <a:extLst>
              <a:ext uri="{FF2B5EF4-FFF2-40B4-BE49-F238E27FC236}">
                <a16:creationId xmlns:a16="http://schemas.microsoft.com/office/drawing/2014/main" id="{37CE50C5-51FE-DDB6-F702-21AC2FAC64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146707" y="4843444"/>
            <a:ext cx="914400" cy="914400"/>
          </a:xfrm>
          <a:prstGeom prst="rect">
            <a:avLst/>
          </a:prstGeom>
        </p:spPr>
      </p:pic>
      <p:pic>
        <p:nvPicPr>
          <p:cNvPr id="103" name="Graphic 102" descr="Labour outline">
            <a:extLst>
              <a:ext uri="{FF2B5EF4-FFF2-40B4-BE49-F238E27FC236}">
                <a16:creationId xmlns:a16="http://schemas.microsoft.com/office/drawing/2014/main" id="{6DCDEDC1-0A4B-5524-F756-98D2C9BCF5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759266" y="4172538"/>
            <a:ext cx="1299424" cy="1299424"/>
          </a:xfrm>
          <a:prstGeom prst="rect">
            <a:avLst/>
          </a:prstGeom>
        </p:spPr>
      </p:pic>
      <p:pic>
        <p:nvPicPr>
          <p:cNvPr id="105" name="Graphic 104" descr="Packing Box Open outline">
            <a:extLst>
              <a:ext uri="{FF2B5EF4-FFF2-40B4-BE49-F238E27FC236}">
                <a16:creationId xmlns:a16="http://schemas.microsoft.com/office/drawing/2014/main" id="{00F269DF-B267-D9D6-98D1-2E17E992AA3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140080" y="6170167"/>
            <a:ext cx="3453491" cy="3453491"/>
          </a:xfrm>
          <a:prstGeom prst="rect">
            <a:avLst/>
          </a:prstGeom>
        </p:spPr>
      </p:pic>
      <p:pic>
        <p:nvPicPr>
          <p:cNvPr id="38" name="Graphic 37" descr="Tools outline">
            <a:extLst>
              <a:ext uri="{FF2B5EF4-FFF2-40B4-BE49-F238E27FC236}">
                <a16:creationId xmlns:a16="http://schemas.microsoft.com/office/drawing/2014/main" id="{E03942BD-FB09-F2A1-7FF2-01800361CEF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686800" y="4686300"/>
            <a:ext cx="1863310" cy="1863310"/>
          </a:xfrm>
          <a:prstGeom prst="rect">
            <a:avLst/>
          </a:prstGeom>
        </p:spPr>
      </p:pic>
      <p:sp>
        <p:nvSpPr>
          <p:cNvPr id="2" name="TextBox 4">
            <a:extLst>
              <a:ext uri="{FF2B5EF4-FFF2-40B4-BE49-F238E27FC236}">
                <a16:creationId xmlns:a16="http://schemas.microsoft.com/office/drawing/2014/main" id="{8CB4C80D-597C-4D39-668E-E103847AC74E}"/>
              </a:ext>
            </a:extLst>
          </p:cNvPr>
          <p:cNvSpPr txBox="1"/>
          <p:nvPr/>
        </p:nvSpPr>
        <p:spPr>
          <a:xfrm>
            <a:off x="8976992" y="735980"/>
            <a:ext cx="7521738" cy="1434047"/>
          </a:xfrm>
          <a:prstGeom prst="rect">
            <a:avLst/>
          </a:prstGeom>
        </p:spPr>
        <p:txBody>
          <a:bodyPr lIns="0" tIns="0" rIns="0" bIns="0" rtlCol="0" anchor="t">
            <a:spAutoFit/>
          </a:bodyPr>
          <a:lstStyle/>
          <a:p>
            <a:pPr algn="l">
              <a:lnSpc>
                <a:spcPts val="5832"/>
              </a:lnSpc>
            </a:pPr>
            <a:r>
              <a:rPr lang="en-US" sz="4000" spc="162" dirty="0">
                <a:solidFill>
                  <a:srgbClr val="1D4355"/>
                </a:solidFill>
                <a:latin typeface="Open Sans" panose="020B0606030504020204" pitchFamily="34" charset="0"/>
                <a:ea typeface="Open Sans" panose="020B0606030504020204" pitchFamily="34" charset="0"/>
                <a:cs typeface="Open Sans" panose="020B0606030504020204" pitchFamily="34" charset="0"/>
              </a:rPr>
              <a:t>Quality Improvement Tools for your Toolbox</a:t>
            </a:r>
          </a:p>
        </p:txBody>
      </p:sp>
      <p:pic>
        <p:nvPicPr>
          <p:cNvPr id="3" name="Picture 2" descr="A close-up of a logo">
            <a:extLst>
              <a:ext uri="{FF2B5EF4-FFF2-40B4-BE49-F238E27FC236}">
                <a16:creationId xmlns:a16="http://schemas.microsoft.com/office/drawing/2014/main" id="{404D8516-360F-E51A-C391-2009F75FEED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297500" y="9038493"/>
            <a:ext cx="3459962" cy="838375"/>
          </a:xfrm>
          <a:prstGeom prst="rect">
            <a:avLst/>
          </a:prstGeom>
        </p:spPr>
      </p:pic>
      <p:pic>
        <p:nvPicPr>
          <p:cNvPr id="5" name="Audio 4">
            <a:hlinkClick r:id="" action="ppaction://media"/>
            <a:extLst>
              <a:ext uri="{FF2B5EF4-FFF2-40B4-BE49-F238E27FC236}">
                <a16:creationId xmlns:a16="http://schemas.microsoft.com/office/drawing/2014/main" id="{3C2BC4FD-94AF-AE3B-79B3-F0AC83E1A530}"/>
              </a:ext>
            </a:extLst>
          </p:cNvPr>
          <p:cNvPicPr>
            <a:picLocks noChangeAspect="1"/>
          </p:cNvPicPr>
          <p:nvPr>
            <a:audioFile r:link="rId2"/>
            <p:extLst>
              <p:ext uri="{DAA4B4D4-6D71-4841-9C94-3DE7FCFB9230}">
                <p14:media xmlns:p14="http://schemas.microsoft.com/office/powerpoint/2010/main" r:embed="rId1"/>
              </p:ext>
            </p:extLst>
          </p:nvPr>
        </p:nvPicPr>
        <p:blipFill>
          <a:blip r:embed="rId20"/>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37793545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1414">
        <p159:morph option="byObject"/>
      </p:transition>
    </mc:Choice>
    <mc:Fallback>
      <p:transition spd="slow" advTm="314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3"/>
</p:tagLst>
</file>

<file path=ppt/tags/tag3.xml><?xml version="1.0" encoding="utf-8"?>
<p:tagLst xmlns:a="http://schemas.openxmlformats.org/drawingml/2006/main" xmlns:r="http://schemas.openxmlformats.org/officeDocument/2006/relationships" xmlns:p="http://schemas.openxmlformats.org/presentationml/2006/main">
  <p:tag name="TIMING" val="|2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
  <TotalTime>1941</TotalTime>
  <Words>1801</Words>
  <Application>Microsoft Office PowerPoint</Application>
  <PresentationFormat>Custom</PresentationFormat>
  <Paragraphs>386</Paragraphs>
  <Slides>34</Slides>
  <Notes>20</Notes>
  <HiddenSlides>0</HiddenSlides>
  <MMClips>34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Calibri</vt:lpstr>
      <vt:lpstr>inherit</vt:lpstr>
      <vt:lpstr>Clear Sans Regular</vt:lpstr>
      <vt:lpstr>Arial</vt:lpstr>
      <vt:lpstr>Open Sans Light</vt:lpstr>
      <vt:lpstr>Dreaming Outloud Pro</vt:lpstr>
      <vt:lpstr>Cavolini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Quality Improvement Foundation V2.0.pptx</dc:title>
  <dc:creator>Sarah White</dc:creator>
  <cp:lastModifiedBy>WHITE, Sarah (NHS BATH AND NORTH EAST SOMERSET, SWINDON AND WILTSHIRE ICB - 92G)</cp:lastModifiedBy>
  <cp:revision>24</cp:revision>
  <dcterms:created xsi:type="dcterms:W3CDTF">2006-08-16T00:00:00Z</dcterms:created>
  <dcterms:modified xsi:type="dcterms:W3CDTF">2023-08-22T11:08:08Z</dcterms:modified>
  <dc:identifier>DAFduR1D75A</dc:identifier>
</cp:coreProperties>
</file>