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2BB4B2"/>
    <a:srgbClr val="C83876"/>
    <a:srgbClr val="1E1B57"/>
    <a:srgbClr val="1E1B2B"/>
    <a:srgbClr val="00A7D8"/>
    <a:srgbClr val="E57B03"/>
    <a:srgbClr val="FA3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6" autoAdjust="0"/>
    <p:restoredTop sz="50000" autoAdjust="0"/>
  </p:normalViewPr>
  <p:slideViewPr>
    <p:cSldViewPr>
      <p:cViewPr varScale="1">
        <p:scale>
          <a:sx n="114" d="100"/>
          <a:sy n="114" d="100"/>
        </p:scale>
        <p:origin x="21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A6F0D-0BCE-E74F-878D-CEFBD3719F36}" type="datetimeFigureOut">
              <a:rPr lang="en-GB" smtClean="0"/>
              <a:t>18/04/2023</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6795E-C385-2A4E-9230-963D8D851086}" type="slidenum">
              <a:rPr lang="en-GB" smtClean="0"/>
              <a:t>‹#›</a:t>
            </a:fld>
            <a:endParaRPr lang="en-GB" dirty="0"/>
          </a:p>
        </p:txBody>
      </p:sp>
    </p:spTree>
    <p:extLst>
      <p:ext uri="{BB962C8B-B14F-4D97-AF65-F5344CB8AC3E}">
        <p14:creationId xmlns:p14="http://schemas.microsoft.com/office/powerpoint/2010/main" val="128139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638D1-5585-4E9D-8DDF-A8407F3D59D1}" type="datetimeFigureOut">
              <a:rPr lang="en-US" smtClean="0"/>
              <a:pPr/>
              <a:t>4/18/2023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D34B8F-C0C6-4D13-9B1A-CF34D68EF2C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638D1-5585-4E9D-8DDF-A8407F3D59D1}" type="datetimeFigureOut">
              <a:rPr lang="en-US" smtClean="0"/>
              <a:pPr/>
              <a:t>4/18/2023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34B8F-C0C6-4D13-9B1A-CF34D68EF2C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1"/>
          <p:cNvSpPr>
            <a:spLocks noChangeArrowheads="1"/>
          </p:cNvSpPr>
          <p:nvPr/>
        </p:nvSpPr>
        <p:spPr bwMode="auto">
          <a:xfrm>
            <a:off x="146836" y="77966"/>
            <a:ext cx="8809435" cy="323850"/>
          </a:xfrm>
          <a:prstGeom prst="homePlate">
            <a:avLst>
              <a:gd name="adj" fmla="val 0"/>
            </a:avLst>
          </a:prstGeom>
          <a:solidFill>
            <a:srgbClr val="2BB4B2"/>
          </a:solidFill>
          <a:ln w="6350">
            <a:solidFill>
              <a:srgbClr val="000099"/>
            </a:solidFill>
            <a:miter lim="800000"/>
            <a:headEnd/>
            <a:tailEnd/>
          </a:ln>
          <a:effectLst/>
        </p:spPr>
        <p:txBody>
          <a:bodyPr lIns="45720" rIns="45720" anchor="ctr"/>
          <a:lstStyle/>
          <a:p>
            <a:r>
              <a:rPr lang="en-US" sz="1400" i="1" dirty="0">
                <a:solidFill>
                  <a:schemeClr val="bg1"/>
                </a:solidFill>
                <a:latin typeface="Arial" panose="020B0604020202020204" pitchFamily="34" charset="0"/>
                <a:cs typeface="Arial" panose="020B0604020202020204" pitchFamily="34" charset="0"/>
              </a:rPr>
              <a:t>BSW Apprenticeship Network Terms of Reference </a:t>
            </a:r>
          </a:p>
        </p:txBody>
      </p:sp>
      <p:sp>
        <p:nvSpPr>
          <p:cNvPr id="8" name="AutoShape 14"/>
          <p:cNvSpPr>
            <a:spLocks noChangeArrowheads="1"/>
          </p:cNvSpPr>
          <p:nvPr/>
        </p:nvSpPr>
        <p:spPr bwMode="auto">
          <a:xfrm>
            <a:off x="140368" y="1737282"/>
            <a:ext cx="2880318" cy="319087"/>
          </a:xfrm>
          <a:prstGeom prst="homePlate">
            <a:avLst>
              <a:gd name="adj" fmla="val 0"/>
            </a:avLst>
          </a:prstGeom>
          <a:solidFill>
            <a:srgbClr val="2BB4B2"/>
          </a:solidFill>
          <a:ln w="6350">
            <a:solidFill>
              <a:srgbClr val="000099"/>
            </a:solidFill>
            <a:miter lim="800000"/>
            <a:headEnd/>
            <a:tailEnd/>
          </a:ln>
          <a:effectLst/>
        </p:spPr>
        <p:txBody>
          <a:bodyPr lIns="45720" rIns="45720" anchor="ctr"/>
          <a:lstStyle/>
          <a:p>
            <a:pPr fontAlgn="auto">
              <a:spcBef>
                <a:spcPts val="0"/>
              </a:spcBef>
              <a:spcAft>
                <a:spcPts val="0"/>
              </a:spcAft>
              <a:defRPr/>
            </a:pPr>
            <a:r>
              <a:rPr lang="en-US" sz="1600" dirty="0">
                <a:solidFill>
                  <a:schemeClr val="bg1"/>
                </a:solidFill>
                <a:latin typeface="Arial" panose="020B0604020202020204" pitchFamily="34" charset="0"/>
                <a:cs typeface="Arial" panose="020B0604020202020204" pitchFamily="34" charset="0"/>
              </a:rPr>
              <a:t>Membership</a:t>
            </a:r>
          </a:p>
        </p:txBody>
      </p:sp>
      <p:sp>
        <p:nvSpPr>
          <p:cNvPr id="9" name="AutoShape 15"/>
          <p:cNvSpPr>
            <a:spLocks noChangeArrowheads="1"/>
          </p:cNvSpPr>
          <p:nvPr/>
        </p:nvSpPr>
        <p:spPr bwMode="auto">
          <a:xfrm>
            <a:off x="5939276" y="1724170"/>
            <a:ext cx="3024340" cy="332198"/>
          </a:xfrm>
          <a:prstGeom prst="homePlate">
            <a:avLst>
              <a:gd name="adj" fmla="val 0"/>
            </a:avLst>
          </a:prstGeom>
          <a:solidFill>
            <a:srgbClr val="333399"/>
          </a:solidFill>
          <a:ln w="6350">
            <a:solidFill>
              <a:srgbClr val="000099"/>
            </a:solidFill>
            <a:miter lim="800000"/>
            <a:headEnd/>
            <a:tailEnd/>
          </a:ln>
          <a:effectLst/>
        </p:spPr>
        <p:txBody>
          <a:bodyPr lIns="45720" rIns="45720" anchor="ctr"/>
          <a:lstStyle/>
          <a:p>
            <a:r>
              <a:rPr lang="en-US" sz="1600" dirty="0">
                <a:solidFill>
                  <a:schemeClr val="bg1"/>
                </a:solidFill>
                <a:latin typeface="Arial" panose="020B0604020202020204" pitchFamily="34" charset="0"/>
                <a:cs typeface="Arial" panose="020B0604020202020204" pitchFamily="34" charset="0"/>
              </a:rPr>
              <a:t>Behaviours</a:t>
            </a:r>
          </a:p>
        </p:txBody>
      </p:sp>
      <p:sp>
        <p:nvSpPr>
          <p:cNvPr id="14" name="AutoShape 24"/>
          <p:cNvSpPr>
            <a:spLocks noChangeArrowheads="1"/>
          </p:cNvSpPr>
          <p:nvPr/>
        </p:nvSpPr>
        <p:spPr bwMode="auto">
          <a:xfrm>
            <a:off x="140368" y="4477782"/>
            <a:ext cx="2876858" cy="323850"/>
          </a:xfrm>
          <a:prstGeom prst="homePlate">
            <a:avLst>
              <a:gd name="adj" fmla="val 0"/>
            </a:avLst>
          </a:prstGeom>
          <a:solidFill>
            <a:srgbClr val="C83876"/>
          </a:solidFill>
          <a:ln w="6350">
            <a:solidFill>
              <a:srgbClr val="000099"/>
            </a:solidFill>
            <a:miter lim="800000"/>
            <a:headEnd/>
            <a:tailEnd/>
          </a:ln>
          <a:effectLst/>
        </p:spPr>
        <p:txBody>
          <a:bodyPr lIns="45720" rIns="45720" anchor="ctr"/>
          <a:lstStyle/>
          <a:p>
            <a:r>
              <a:rPr lang="en-US" sz="1600" dirty="0">
                <a:solidFill>
                  <a:schemeClr val="bg1"/>
                </a:solidFill>
                <a:latin typeface="Arial" panose="020B0604020202020204" pitchFamily="34" charset="0"/>
                <a:cs typeface="Arial" panose="020B0604020202020204" pitchFamily="34" charset="0"/>
              </a:rPr>
              <a:t>Roles</a:t>
            </a:r>
          </a:p>
        </p:txBody>
      </p:sp>
      <p:sp>
        <p:nvSpPr>
          <p:cNvPr id="18" name="AutoShape 28"/>
          <p:cNvSpPr>
            <a:spLocks noChangeArrowheads="1"/>
          </p:cNvSpPr>
          <p:nvPr/>
        </p:nvSpPr>
        <p:spPr bwMode="auto">
          <a:xfrm>
            <a:off x="3024146" y="4464932"/>
            <a:ext cx="2915130" cy="343410"/>
          </a:xfrm>
          <a:prstGeom prst="homePlate">
            <a:avLst>
              <a:gd name="adj" fmla="val 0"/>
            </a:avLst>
          </a:prstGeom>
          <a:solidFill>
            <a:srgbClr val="2BB4B2"/>
          </a:solidFill>
          <a:ln w="6350">
            <a:solidFill>
              <a:srgbClr val="000099"/>
            </a:solidFill>
            <a:miter lim="800000"/>
            <a:headEnd/>
            <a:tailEnd/>
          </a:ln>
          <a:effectLst/>
        </p:spPr>
        <p:txBody>
          <a:bodyPr lIns="45720" rIns="45720" anchor="ctr"/>
          <a:lstStyle/>
          <a:p>
            <a:pPr fontAlgn="auto">
              <a:spcBef>
                <a:spcPts val="0"/>
              </a:spcBef>
              <a:spcAft>
                <a:spcPts val="0"/>
              </a:spcAft>
              <a:defRPr/>
            </a:pPr>
            <a:r>
              <a:rPr lang="en-US" sz="1600" dirty="0">
                <a:solidFill>
                  <a:schemeClr val="bg1"/>
                </a:solidFill>
                <a:latin typeface="+mn-lt"/>
              </a:rPr>
              <a:t>Ways </a:t>
            </a:r>
            <a:r>
              <a:rPr lang="en-US" sz="1600" dirty="0">
                <a:solidFill>
                  <a:schemeClr val="bg1"/>
                </a:solidFill>
                <a:latin typeface="Arial" panose="020B0604020202020204" pitchFamily="34" charset="0"/>
                <a:cs typeface="Arial" panose="020B0604020202020204" pitchFamily="34" charset="0"/>
              </a:rPr>
              <a:t>of</a:t>
            </a:r>
            <a:r>
              <a:rPr lang="en-US" sz="1600" dirty="0">
                <a:solidFill>
                  <a:schemeClr val="bg1"/>
                </a:solidFill>
                <a:latin typeface="+mn-lt"/>
              </a:rPr>
              <a:t> Working</a:t>
            </a:r>
          </a:p>
        </p:txBody>
      </p:sp>
      <p:sp>
        <p:nvSpPr>
          <p:cNvPr id="21" name="Rectangle 20"/>
          <p:cNvSpPr/>
          <p:nvPr/>
        </p:nvSpPr>
        <p:spPr>
          <a:xfrm>
            <a:off x="150015" y="401816"/>
            <a:ext cx="8806256" cy="1335465"/>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GB" sz="800" i="1" dirty="0">
                <a:solidFill>
                  <a:schemeClr val="tx1"/>
                </a:solidFill>
                <a:latin typeface="Arial" panose="020B0604020202020204" pitchFamily="34" charset="0"/>
                <a:cs typeface="Arial" panose="020B0604020202020204" pitchFamily="34" charset="0"/>
              </a:rPr>
              <a:t>The purpose of the B&amp;NES, Swindon and Wiltshire (BSW) </a:t>
            </a:r>
            <a:r>
              <a:rPr lang="en-GB" sz="800" b="1" i="1" u="sng" dirty="0">
                <a:solidFill>
                  <a:schemeClr val="tx1"/>
                </a:solidFill>
                <a:latin typeface="Arial" panose="020B0604020202020204" pitchFamily="34" charset="0"/>
                <a:cs typeface="Arial" panose="020B0604020202020204" pitchFamily="34" charset="0"/>
              </a:rPr>
              <a:t>Apprenticeship Network </a:t>
            </a:r>
            <a:r>
              <a:rPr lang="en-GB" sz="800" i="1" dirty="0">
                <a:solidFill>
                  <a:schemeClr val="tx1"/>
                </a:solidFill>
                <a:latin typeface="Arial" panose="020B0604020202020204" pitchFamily="34" charset="0"/>
                <a:cs typeface="Arial" panose="020B0604020202020204" pitchFamily="34" charset="0"/>
              </a:rPr>
              <a:t>is </a:t>
            </a:r>
            <a:r>
              <a:rPr lang="en-US" sz="800" i="1" dirty="0">
                <a:solidFill>
                  <a:schemeClr val="tx1"/>
                </a:solidFill>
                <a:latin typeface="Arial" panose="020B0604020202020204" pitchFamily="34" charset="0"/>
                <a:cs typeface="Arial" panose="020B0604020202020204" pitchFamily="34" charset="0"/>
              </a:rPr>
              <a:t>to </a:t>
            </a:r>
            <a:r>
              <a:rPr lang="en-GB" sz="800" i="1" dirty="0">
                <a:solidFill>
                  <a:schemeClr val="tx1"/>
                </a:solidFill>
                <a:latin typeface="Arial" panose="020B0604020202020204" pitchFamily="34" charset="0"/>
                <a:cs typeface="Arial" panose="020B0604020202020204" pitchFamily="34" charset="0"/>
              </a:rPr>
              <a:t>facilitate the delivery of high quality, quality assured apprenticeship provision. </a:t>
            </a:r>
          </a:p>
          <a:p>
            <a:pPr marL="171450" indent="-171450">
              <a:buFont typeface="Arial" panose="020B0604020202020204" pitchFamily="34" charset="0"/>
              <a:buChar char="•"/>
              <a:defRPr/>
            </a:pPr>
            <a:r>
              <a:rPr lang="en-GB" sz="800" dirty="0">
                <a:solidFill>
                  <a:schemeClr val="tx1"/>
                </a:solidFill>
                <a:latin typeface="Arial" panose="020B0604020202020204" pitchFamily="34" charset="0"/>
                <a:ea typeface="Times New Roman" panose="02020603050405020304" pitchFamily="18" charset="0"/>
              </a:rPr>
              <a:t>Work inclusively; as</a:t>
            </a:r>
            <a:r>
              <a:rPr lang="en-GB" sz="800" dirty="0">
                <a:solidFill>
                  <a:schemeClr val="tx1"/>
                </a:solidFill>
                <a:effectLst/>
                <a:latin typeface="Arial" panose="020B0604020202020204" pitchFamily="34" charset="0"/>
                <a:ea typeface="Times New Roman" panose="02020603050405020304" pitchFamily="18" charset="0"/>
              </a:rPr>
              <a:t> an established network of apprenticeship leads; to work collaboratively and avoid duplication of tasks, recognising necessary economies of scale.</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Collaborate to make specialist apprenticeships available and viable with ICS wide contracts where appropriate (especially where there are barriers to uptake, such as the nursing associate, nursing degree, allied health professionals and the advance clinical practitioner). </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Agree collaborative arrangements to create viable groups and cohorts, as ‘host’ organisations for specific apprenticeships, by exploring the costs and benefits of a shared training provider for these groups and cohorts, as and when relevant and appropriate.</a:t>
            </a:r>
            <a:endParaRPr lang="en-GB" sz="800" dirty="0">
              <a:solidFill>
                <a:schemeClr val="tx1"/>
              </a:solidFill>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Offer a joint procurement platform for all network members, offering greater negotiation power when designing bespoke, ICS specific apprenticeship programs.</a:t>
            </a:r>
            <a:endParaRPr lang="en-GB" sz="800" dirty="0">
              <a:solidFill>
                <a:schemeClr val="tx1"/>
              </a:solidFill>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Engage with a network of training providers to better inform quality control across programs used within the footprint area.</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Support system wide workforce development through the </a:t>
            </a:r>
            <a:r>
              <a:rPr lang="en-GB" sz="800" b="1" dirty="0">
                <a:solidFill>
                  <a:schemeClr val="tx1"/>
                </a:solidFill>
                <a:effectLst/>
                <a:latin typeface="Arial" panose="020B0604020202020204" pitchFamily="34" charset="0"/>
                <a:ea typeface="Times New Roman" panose="02020603050405020304" pitchFamily="18" charset="0"/>
              </a:rPr>
              <a:t>levy transfer process</a:t>
            </a:r>
            <a:r>
              <a:rPr lang="en-GB" sz="800" dirty="0">
                <a:solidFill>
                  <a:schemeClr val="tx1"/>
                </a:solidFill>
                <a:effectLst/>
                <a:latin typeface="Arial" panose="020B0604020202020204" pitchFamily="34" charset="0"/>
                <a:ea typeface="Times New Roman" panose="02020603050405020304" pitchFamily="18" charset="0"/>
              </a:rPr>
              <a:t>. </a:t>
            </a:r>
            <a:r>
              <a:rPr lang="en-GB" sz="800" dirty="0">
                <a:solidFill>
                  <a:schemeClr val="tx1"/>
                </a:solidFill>
                <a:latin typeface="Arial" panose="020B0604020202020204" pitchFamily="34" charset="0"/>
                <a:ea typeface="Times New Roman" panose="02020603050405020304" pitchFamily="18" charset="0"/>
              </a:rPr>
              <a:t>A</a:t>
            </a:r>
            <a:r>
              <a:rPr lang="en-GB" sz="800" dirty="0">
                <a:solidFill>
                  <a:schemeClr val="tx1"/>
                </a:solidFill>
                <a:effectLst/>
                <a:latin typeface="Arial" panose="020B0604020202020204" pitchFamily="34" charset="0"/>
                <a:ea typeface="Times New Roman" panose="02020603050405020304" pitchFamily="18" charset="0"/>
              </a:rPr>
              <a:t> BSW ICS partnership funding apprenticeship levy transfer application form, must </a:t>
            </a:r>
            <a:r>
              <a:rPr lang="en-GB" sz="800" dirty="0">
                <a:solidFill>
                  <a:schemeClr val="tx1"/>
                </a:solidFill>
                <a:latin typeface="Arial" panose="020B0604020202020204" pitchFamily="34" charset="0"/>
                <a:ea typeface="Times New Roman" panose="02020603050405020304" pitchFamily="18" charset="0"/>
              </a:rPr>
              <a:t>be </a:t>
            </a:r>
            <a:r>
              <a:rPr lang="en-GB" sz="800" dirty="0">
                <a:solidFill>
                  <a:schemeClr val="tx1"/>
                </a:solidFill>
                <a:effectLst/>
                <a:latin typeface="Arial" panose="020B0604020202020204" pitchFamily="34" charset="0"/>
                <a:ea typeface="Times New Roman" panose="02020603050405020304" pitchFamily="18" charset="0"/>
              </a:rPr>
              <a:t>completed. This request form needs to be approved by all partners to ensure equal access to levy sun setting within system. By encouraging and supporting smaller employers within BSW.</a:t>
            </a:r>
            <a:endParaRPr lang="en-GB" sz="800" dirty="0">
              <a:solidFill>
                <a:schemeClr val="tx1"/>
              </a:solidFill>
              <a:effectLst/>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defRPr/>
            </a:pPr>
            <a:endParaRPr lang="en-GB" sz="800" dirty="0">
              <a:solidFill>
                <a:schemeClr val="tx1"/>
              </a:solidFill>
              <a:effectLst/>
              <a:latin typeface="Arial" panose="020B0604020202020204" pitchFamily="34" charset="0"/>
              <a:ea typeface="Times New Roman" panose="02020603050405020304" pitchFamily="18" charset="0"/>
            </a:endParaRPr>
          </a:p>
          <a:p>
            <a:pPr marL="171450" indent="-171450">
              <a:buFont typeface="Arial" panose="020B0604020202020204" pitchFamily="34" charset="0"/>
              <a:buChar char="•"/>
              <a:defRPr/>
            </a:pPr>
            <a:endParaRPr lang="en-GB" sz="800" dirty="0">
              <a:solidFill>
                <a:schemeClr val="tx1"/>
              </a:solidFill>
              <a:effectLst/>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defRPr/>
            </a:pPr>
            <a:endParaRPr lang="en-GB" sz="800" dirty="0">
              <a:solidFill>
                <a:schemeClr val="tx1"/>
              </a:solidFill>
              <a:effectLst/>
              <a:latin typeface="Arial" panose="020B0604020202020204" pitchFamily="34" charset="0"/>
              <a:ea typeface="Times New Roman" panose="02020603050405020304" pitchFamily="18" charset="0"/>
            </a:endParaRPr>
          </a:p>
          <a:p>
            <a:pPr marL="171450" indent="-171450">
              <a:buFont typeface="Arial" panose="020B0604020202020204" pitchFamily="34" charset="0"/>
              <a:buChar char="•"/>
              <a:defRPr/>
            </a:pPr>
            <a:endParaRPr lang="en-GB" sz="800" dirty="0">
              <a:solidFill>
                <a:schemeClr val="tx1"/>
              </a:solidFill>
              <a:effectLst/>
              <a:latin typeface="Times New Roman" panose="02020603050405020304" pitchFamily="18" charset="0"/>
              <a:ea typeface="Times New Roman" panose="02020603050405020304" pitchFamily="18" charset="0"/>
            </a:endParaRPr>
          </a:p>
          <a:p>
            <a:pPr fontAlgn="auto">
              <a:spcBef>
                <a:spcPts val="0"/>
              </a:spcBef>
              <a:spcAft>
                <a:spcPts val="0"/>
              </a:spcAft>
              <a:defRPr/>
            </a:pPr>
            <a:r>
              <a:rPr lang="en-GB" sz="800" i="1" dirty="0">
                <a:solidFill>
                  <a:schemeClr val="tx1"/>
                </a:solidFill>
                <a:latin typeface="Arial" panose="020B0604020202020204" pitchFamily="34" charset="0"/>
                <a:cs typeface="Arial" panose="020B0604020202020204" pitchFamily="34" charset="0"/>
              </a:rPr>
              <a:t>	</a:t>
            </a:r>
          </a:p>
        </p:txBody>
      </p:sp>
      <p:sp>
        <p:nvSpPr>
          <p:cNvPr id="22" name="Rectangle 21"/>
          <p:cNvSpPr/>
          <p:nvPr/>
        </p:nvSpPr>
        <p:spPr>
          <a:xfrm>
            <a:off x="147178" y="4807771"/>
            <a:ext cx="2863238" cy="1773199"/>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fontAlgn="auto">
              <a:spcBef>
                <a:spcPts val="0"/>
              </a:spcBef>
              <a:spcAft>
                <a:spcPts val="0"/>
              </a:spcAft>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The </a:t>
            </a:r>
            <a:r>
              <a:rPr lang="en-US" sz="800" b="1" dirty="0">
                <a:solidFill>
                  <a:schemeClr val="tx1"/>
                </a:solidFill>
                <a:latin typeface="Arial" panose="020B0604020202020204" pitchFamily="34" charset="0"/>
                <a:cs typeface="Arial" panose="020B0604020202020204" pitchFamily="34" charset="0"/>
              </a:rPr>
              <a:t>BSW Apprenticeship Lead </a:t>
            </a:r>
            <a:r>
              <a:rPr lang="en-US" sz="800" dirty="0">
                <a:solidFill>
                  <a:schemeClr val="tx1"/>
                </a:solidFill>
                <a:latin typeface="Arial" panose="020B0604020202020204" pitchFamily="34" charset="0"/>
                <a:cs typeface="Arial" panose="020B0604020202020204" pitchFamily="34" charset="0"/>
              </a:rPr>
              <a:t>will organise this network and undertake all related administration</a:t>
            </a:r>
          </a:p>
          <a:p>
            <a:pPr marL="171450" indent="-171450" fontAlgn="auto">
              <a:spcBef>
                <a:spcPts val="0"/>
              </a:spcBef>
              <a:spcAft>
                <a:spcPts val="0"/>
              </a:spcAft>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A</a:t>
            </a:r>
            <a:r>
              <a:rPr lang="en-US" sz="800" b="1" dirty="0">
                <a:solidFill>
                  <a:schemeClr val="tx1"/>
                </a:solidFill>
                <a:latin typeface="Arial" panose="020B0604020202020204" pitchFamily="34" charset="0"/>
                <a:cs typeface="Arial" panose="020B0604020202020204" pitchFamily="34" charset="0"/>
              </a:rPr>
              <a:t> Volunteer </a:t>
            </a:r>
            <a:r>
              <a:rPr lang="en-US" sz="800" dirty="0">
                <a:solidFill>
                  <a:schemeClr val="tx1"/>
                </a:solidFill>
                <a:latin typeface="Arial" panose="020B0604020202020204" pitchFamily="34" charset="0"/>
                <a:cs typeface="Arial" panose="020B0604020202020204" pitchFamily="34" charset="0"/>
              </a:rPr>
              <a:t>for the monthly role of The Chair for each meeting will be agreed by the network</a:t>
            </a:r>
          </a:p>
          <a:p>
            <a:pPr marL="171450" indent="-171450" fontAlgn="auto">
              <a:spcBef>
                <a:spcPts val="0"/>
              </a:spcBef>
              <a:spcAft>
                <a:spcPts val="0"/>
              </a:spcAft>
              <a:buFont typeface="Arial" panose="020B0604020202020204" pitchFamily="34" charset="0"/>
              <a:buChar char="•"/>
              <a:defRPr/>
            </a:pPr>
            <a:r>
              <a:rPr lang="en-US" sz="800" b="1" dirty="0">
                <a:solidFill>
                  <a:schemeClr val="tx1"/>
                </a:solidFill>
                <a:latin typeface="Arial" panose="020B0604020202020204" pitchFamily="34" charset="0"/>
                <a:cs typeface="Arial" panose="020B0604020202020204" pitchFamily="34" charset="0"/>
              </a:rPr>
              <a:t>Members</a:t>
            </a:r>
            <a:r>
              <a:rPr lang="en-US" sz="800" dirty="0">
                <a:solidFill>
                  <a:schemeClr val="tx1"/>
                </a:solidFill>
                <a:latin typeface="Arial" panose="020B0604020202020204" pitchFamily="34" charset="0"/>
                <a:cs typeface="Arial" panose="020B0604020202020204" pitchFamily="34" charset="0"/>
              </a:rPr>
              <a:t> will contribute to setting agenda topics and forward suggestions to the </a:t>
            </a:r>
            <a:r>
              <a:rPr lang="en-US" sz="800" b="1" dirty="0">
                <a:solidFill>
                  <a:schemeClr val="tx1"/>
                </a:solidFill>
                <a:latin typeface="Arial" panose="020B0604020202020204" pitchFamily="34" charset="0"/>
                <a:cs typeface="Arial" panose="020B0604020202020204" pitchFamily="34" charset="0"/>
              </a:rPr>
              <a:t>Apprenticeship Lead</a:t>
            </a:r>
            <a:r>
              <a:rPr lang="en-US" sz="800" i="1" dirty="0">
                <a:solidFill>
                  <a:srgbClr val="333399"/>
                </a:solidFill>
                <a:latin typeface="Arial" panose="020B0604020202020204" pitchFamily="34" charset="0"/>
                <a:cs typeface="Arial" panose="020B0604020202020204" pitchFamily="34" charset="0"/>
              </a:rPr>
              <a:t>.</a:t>
            </a:r>
          </a:p>
          <a:p>
            <a:pPr marL="171450" indent="-171450" fontAlgn="auto">
              <a:spcBef>
                <a:spcPts val="0"/>
              </a:spcBef>
              <a:spcAft>
                <a:spcPts val="0"/>
              </a:spcAft>
              <a:buFont typeface="Arial" panose="020B0604020202020204" pitchFamily="34" charset="0"/>
              <a:buChar char="•"/>
              <a:defRPr/>
            </a:pPr>
            <a:r>
              <a:rPr lang="en-US" sz="800" b="1" u="sng" dirty="0">
                <a:solidFill>
                  <a:schemeClr val="tx1"/>
                </a:solidFill>
                <a:latin typeface="Arial" panose="020B0604020202020204" pitchFamily="34" charset="0"/>
                <a:cs typeface="Arial" panose="020B0604020202020204" pitchFamily="34" charset="0"/>
              </a:rPr>
              <a:t>Confidentiality: </a:t>
            </a:r>
            <a:r>
              <a:rPr lang="en-US" sz="800" dirty="0">
                <a:solidFill>
                  <a:schemeClr val="tx1"/>
                </a:solidFill>
                <a:latin typeface="Arial" panose="020B0604020202020204" pitchFamily="34" charset="0"/>
                <a:cs typeface="Arial" panose="020B0604020202020204" pitchFamily="34" charset="0"/>
              </a:rPr>
              <a:t>all discussions and documentation in network meetings are considered confidential and will not be shared outside the network, without specific permission of the contributing member.</a:t>
            </a:r>
          </a:p>
          <a:p>
            <a:pPr marL="171450" indent="-171450">
              <a:buFont typeface="Arial" panose="020B0604020202020204" pitchFamily="34" charset="0"/>
              <a:buChar char="•"/>
              <a:defRPr/>
            </a:pPr>
            <a:r>
              <a:rPr lang="en-GB" sz="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Organisational representation </a:t>
            </a:r>
            <a:r>
              <a:rPr lang="en-GB" sz="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will be required to attend a minimum of 60% of all meetings and feedback to their organisations.   Members may delegate attendance to nominated deputies.  </a:t>
            </a:r>
            <a:endParaRPr lang="en-GB" sz="80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US" sz="80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US" sz="80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US" sz="8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5945829" y="4788782"/>
            <a:ext cx="3017787" cy="1792188"/>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fontAlgn="auto">
              <a:spcBef>
                <a:spcPts val="0"/>
              </a:spcBef>
              <a:spcAft>
                <a:spcPts val="0"/>
              </a:spcAft>
              <a:buFont typeface="Arial" panose="020B0604020202020204" pitchFamily="34" charset="0"/>
              <a:buChar char="•"/>
              <a:defRPr/>
            </a:pP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Improved evidence of consistency and measurable improvements in outcomes and quality </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Evidence of adoption and spread of best practice</a:t>
            </a:r>
          </a:p>
          <a:p>
            <a:pPr marL="171450" indent="-171450">
              <a:buFont typeface="Arial" panose="020B0604020202020204" pitchFamily="34" charset="0"/>
              <a:buChar char="•"/>
              <a:defRPr/>
            </a:pPr>
            <a:r>
              <a:rPr lang="en-GB" sz="800" dirty="0">
                <a:solidFill>
                  <a:schemeClr val="tx1"/>
                </a:solidFill>
                <a:latin typeface="Arial" panose="020B0604020202020204" pitchFamily="34" charset="0"/>
                <a:ea typeface="Calibri" panose="020F0502020204030204" pitchFamily="34" charset="0"/>
                <a:cs typeface="Arial" panose="020B0604020202020204" pitchFamily="34" charset="0"/>
              </a:rPr>
              <a:t>System wide offer for entry level skills, such as numeracy and literacy</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Quality assurance process for apprenticeships</a:t>
            </a:r>
          </a:p>
          <a:p>
            <a:pPr marL="171450" indent="-171450">
              <a:buFont typeface="Arial" panose="020B0604020202020204" pitchFamily="34" charset="0"/>
              <a:buChar char="•"/>
              <a:defRPr/>
            </a:pPr>
            <a:r>
              <a:rPr lang="en-GB" sz="800" dirty="0">
                <a:solidFill>
                  <a:schemeClr val="tx1"/>
                </a:solidFill>
                <a:latin typeface="Arial" panose="020B0604020202020204" pitchFamily="34" charset="0"/>
                <a:ea typeface="Calibri" panose="020F0502020204030204" pitchFamily="34" charset="0"/>
                <a:cs typeface="Arial" panose="020B0604020202020204" pitchFamily="34" charset="0"/>
              </a:rPr>
              <a:t>Creation of apprenticeship collaborative space</a:t>
            </a:r>
          </a:p>
          <a:p>
            <a:pPr marL="171450" indent="-171450">
              <a:buFont typeface="Arial" panose="020B0604020202020204" pitchFamily="34" charset="0"/>
              <a:buChar char="•"/>
              <a:defRPr/>
            </a:pPr>
            <a:r>
              <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An agreed annual prog</a:t>
            </a:r>
            <a:r>
              <a:rPr lang="en-GB" sz="800" dirty="0">
                <a:solidFill>
                  <a:schemeClr val="tx1"/>
                </a:solidFill>
                <a:latin typeface="Arial" panose="020B0604020202020204" pitchFamily="34" charset="0"/>
                <a:ea typeface="Calibri" panose="020F0502020204030204" pitchFamily="34" charset="0"/>
                <a:cs typeface="Arial" panose="020B0604020202020204" pitchFamily="34" charset="0"/>
              </a:rPr>
              <a:t>ramme of work for the organisational Leads, that drives forward staff experience and workforce priorities</a:t>
            </a:r>
          </a:p>
          <a:p>
            <a:pPr marL="171450" indent="-171450">
              <a:buFont typeface="Arial" panose="020B0604020202020204" pitchFamily="34" charset="0"/>
              <a:buChar char="•"/>
              <a:defRPr/>
            </a:pPr>
            <a:r>
              <a:rPr lang="en-GB" sz="800" dirty="0">
                <a:solidFill>
                  <a:schemeClr val="tx1"/>
                </a:solidFill>
                <a:latin typeface="Arial" panose="020B0604020202020204" pitchFamily="34" charset="0"/>
                <a:ea typeface="Calibri" panose="020F0502020204030204" pitchFamily="34" charset="0"/>
                <a:cs typeface="Arial" panose="020B0604020202020204" pitchFamily="34" charset="0"/>
              </a:rPr>
              <a:t>Pilot and evaluate a rotational apprenticeship model (estates)</a:t>
            </a:r>
          </a:p>
          <a:p>
            <a:pPr marL="171450" indent="-171450">
              <a:buFont typeface="Arial" panose="020B0604020202020204" pitchFamily="34" charset="0"/>
              <a:buChar char="•"/>
              <a:defRPr/>
            </a:pPr>
            <a:r>
              <a:rPr lang="en-GB" sz="800" dirty="0">
                <a:solidFill>
                  <a:schemeClr val="tx1"/>
                </a:solidFill>
                <a:latin typeface="Arial" panose="020B0604020202020204" pitchFamily="34" charset="0"/>
                <a:ea typeface="Calibri" panose="020F0502020204030204" pitchFamily="34" charset="0"/>
                <a:cs typeface="Arial" panose="020B0604020202020204" pitchFamily="34" charset="0"/>
              </a:rPr>
              <a:t>Achieve identified workforce priority targets across BSW</a:t>
            </a:r>
          </a:p>
          <a:p>
            <a:pPr marL="171450" indent="-171450">
              <a:buFont typeface="Arial" panose="020B0604020202020204" pitchFamily="34" charset="0"/>
              <a:buChar char="•"/>
              <a:defRPr/>
            </a:pPr>
            <a:endParaRPr lang="en-GB"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fontAlgn="auto">
              <a:spcBef>
                <a:spcPts val="0"/>
              </a:spcBef>
              <a:spcAft>
                <a:spcPts val="0"/>
              </a:spcAft>
              <a:defRPr/>
            </a:pPr>
            <a:endParaRPr lang="en-GB" sz="900" i="1" dirty="0">
              <a:solidFill>
                <a:schemeClr val="tx1"/>
              </a:solidFill>
              <a:effectLst/>
              <a:ea typeface="Calibri" panose="020F050202020403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GB" sz="900" b="0" i="1" dirty="0">
              <a:solidFill>
                <a:schemeClr val="tx1"/>
              </a:solidFill>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GB" sz="1000" b="0" i="1" dirty="0">
              <a:solidFill>
                <a:schemeClr val="tx1"/>
              </a:solidFill>
              <a:cs typeface="Arial" panose="020B0604020202020204" pitchFamily="34" charset="0"/>
            </a:endParaRPr>
          </a:p>
        </p:txBody>
      </p:sp>
      <p:sp>
        <p:nvSpPr>
          <p:cNvPr id="24" name="Rectangle 23"/>
          <p:cNvSpPr/>
          <p:nvPr/>
        </p:nvSpPr>
        <p:spPr>
          <a:xfrm>
            <a:off x="3005113" y="4801632"/>
            <a:ext cx="2937439" cy="1779338"/>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fontAlgn="auto">
              <a:spcBef>
                <a:spcPts val="0"/>
              </a:spcBef>
              <a:spcAft>
                <a:spcPts val="0"/>
              </a:spcAft>
              <a:buFont typeface="Arial" panose="020B0604020202020204" pitchFamily="34" charset="0"/>
              <a:buChar char="•"/>
              <a:defRPr/>
            </a:pPr>
            <a:r>
              <a:rPr lang="en-US" sz="800" b="0" dirty="0">
                <a:solidFill>
                  <a:schemeClr val="tx1"/>
                </a:solidFill>
                <a:latin typeface="Arial" panose="020B0604020202020204" pitchFamily="34" charset="0"/>
                <a:cs typeface="Arial" panose="020B0604020202020204" pitchFamily="34" charset="0"/>
              </a:rPr>
              <a:t>Meetings will be organised every </a:t>
            </a:r>
            <a:r>
              <a:rPr lang="en-US" sz="800" dirty="0">
                <a:solidFill>
                  <a:schemeClr val="tx1"/>
                </a:solidFill>
                <a:latin typeface="Arial" panose="020B0604020202020204" pitchFamily="34" charset="0"/>
                <a:cs typeface="Arial" panose="020B0604020202020204" pitchFamily="34" charset="0"/>
              </a:rPr>
              <a:t>month, for 120 minutes</a:t>
            </a:r>
            <a:endParaRPr lang="en-US" sz="800" b="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Meeting will be held virtually (MS Teams) or face-to-face on agreement with Network members</a:t>
            </a:r>
          </a:p>
          <a:p>
            <a:pPr marL="171450" indent="-171450" fontAlgn="auto">
              <a:spcBef>
                <a:spcPts val="0"/>
              </a:spcBef>
              <a:spcAft>
                <a:spcPts val="0"/>
              </a:spcAft>
              <a:buFont typeface="Arial" panose="020B0604020202020204" pitchFamily="34" charset="0"/>
              <a:buChar char="•"/>
              <a:defRPr/>
            </a:pPr>
            <a:r>
              <a:rPr lang="en-US" sz="800" b="1" u="sng" dirty="0">
                <a:solidFill>
                  <a:schemeClr val="tx1"/>
                </a:solidFill>
                <a:latin typeface="Arial" panose="020B0604020202020204" pitchFamily="34" charset="0"/>
                <a:cs typeface="Arial" panose="020B0604020202020204" pitchFamily="34" charset="0"/>
              </a:rPr>
              <a:t>Authority: </a:t>
            </a:r>
            <a:r>
              <a:rPr lang="en-US" sz="800" dirty="0">
                <a:solidFill>
                  <a:schemeClr val="tx1"/>
                </a:solidFill>
                <a:latin typeface="Arial" panose="020B0604020202020204" pitchFamily="34" charset="0"/>
                <a:cs typeface="Arial" panose="020B0604020202020204" pitchFamily="34" charset="0"/>
              </a:rPr>
              <a:t>R</a:t>
            </a:r>
            <a:r>
              <a:rPr lang="en-US" sz="800" b="0" dirty="0">
                <a:solidFill>
                  <a:schemeClr val="tx1"/>
                </a:solidFill>
                <a:latin typeface="Arial" panose="020B0604020202020204" pitchFamily="34" charset="0"/>
                <a:cs typeface="Arial" panose="020B0604020202020204" pitchFamily="34" charset="0"/>
              </a:rPr>
              <a:t>eports will be presented to the BSW Education &amp; Training Oversight Group and feed into the Operational People Delivery Group (OPDG)</a:t>
            </a:r>
          </a:p>
          <a:p>
            <a:pPr marL="171450" indent="-171450" fontAlgn="auto">
              <a:spcBef>
                <a:spcPts val="0"/>
              </a:spcBef>
              <a:spcAft>
                <a:spcPts val="0"/>
              </a:spcAft>
              <a:buFont typeface="Arial" panose="020B0604020202020204" pitchFamily="34" charset="0"/>
              <a:buChar char="•"/>
              <a:defRPr/>
            </a:pPr>
            <a:r>
              <a:rPr lang="en-GB" sz="800" dirty="0">
                <a:solidFill>
                  <a:schemeClr val="tx1"/>
                </a:solidFill>
                <a:latin typeface="Arial" panose="020B0604020202020204" pitchFamily="34" charset="0"/>
                <a:cs typeface="Arial" panose="020B0604020202020204" pitchFamily="34" charset="0"/>
              </a:rPr>
              <a:t>Members may agree to create and co-ordinate ad hoc working groups on selected topics</a:t>
            </a:r>
          </a:p>
          <a:p>
            <a:pPr marL="171450" indent="-171450" fontAlgn="auto">
              <a:spcBef>
                <a:spcPts val="0"/>
              </a:spcBef>
              <a:spcAft>
                <a:spcPts val="0"/>
              </a:spcAft>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the case of voting: all stakeholders have a single vote to cast. In the event that; for and against are equal, the Chair of the meeting shall have a second or casting vote.</a:t>
            </a:r>
          </a:p>
          <a:p>
            <a:pPr marL="171450" indent="-171450" fontAlgn="auto">
              <a:spcBef>
                <a:spcPts val="0"/>
              </a:spcBef>
              <a:spcAft>
                <a:spcPts val="0"/>
              </a:spcAft>
              <a:buFont typeface="Arial" panose="020B0604020202020204" pitchFamily="34" charset="0"/>
              <a:buChar char="•"/>
              <a:defRPr/>
            </a:pPr>
            <a:r>
              <a:rPr lang="en-GB" sz="800" dirty="0">
                <a:solidFill>
                  <a:schemeClr val="tx1"/>
                </a:solidFill>
                <a:effectLst/>
                <a:latin typeface="Arial" panose="020B0604020202020204" pitchFamily="34" charset="0"/>
                <a:ea typeface="Times New Roman" panose="02020603050405020304" pitchFamily="18" charset="0"/>
              </a:rPr>
              <a:t>Any conflict of interest on the part of an employer representative shall be immediately disclosed to the network partners. </a:t>
            </a:r>
            <a:endParaRPr lang="en-GB" sz="8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143828" y="2056368"/>
            <a:ext cx="2878350" cy="2415274"/>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t"/>
          <a:lstStyle/>
          <a:p>
            <a:pPr fontAlgn="auto">
              <a:spcBef>
                <a:spcPts val="0"/>
              </a:spcBef>
              <a:spcAft>
                <a:spcPts val="0"/>
              </a:spcAft>
              <a:defRPr/>
            </a:pPr>
            <a:r>
              <a:rPr lang="en-US" sz="800" b="0" dirty="0">
                <a:solidFill>
                  <a:schemeClr val="tx1"/>
                </a:solidFill>
                <a:latin typeface="Arial" panose="020B0604020202020204" pitchFamily="34" charset="0"/>
                <a:cs typeface="Arial" panose="020B0604020202020204" pitchFamily="34" charset="0"/>
              </a:rPr>
              <a:t>The members (Stakeholders) of the BSW Apprenticeship Network include:</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BSW ICB </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BSW Training Hub</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Avon &amp; Wiltshire Mental Health Partnership NHS Trust</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Great Western Hospitals NHS Foundation Trust</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Royal United Hospitals NHS Foundation Trust (RUH), Bath </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Salisbury NHS Foundation Trust</a:t>
            </a:r>
          </a:p>
          <a:p>
            <a:pPr marL="171450" indent="-171450">
              <a:buFont typeface="Arial"/>
              <a:buChar char="•"/>
              <a:defRPr/>
            </a:pPr>
            <a:r>
              <a:rPr lang="en-US" sz="800" dirty="0">
                <a:solidFill>
                  <a:schemeClr val="tx1"/>
                </a:solidFill>
                <a:latin typeface="Arial" panose="020B0604020202020204" pitchFamily="34" charset="0"/>
                <a:cs typeface="Arial" panose="020B0604020202020204" pitchFamily="34" charset="0"/>
              </a:rPr>
              <a:t>Wiltshire Health and Care</a:t>
            </a:r>
          </a:p>
          <a:p>
            <a:pPr marL="171450" indent="-171450">
              <a:buFont typeface="Arial"/>
              <a:buChar char="•"/>
              <a:defRPr/>
            </a:pPr>
            <a:r>
              <a:rPr lang="en-US" sz="800" u="sng" dirty="0">
                <a:solidFill>
                  <a:schemeClr val="tx1"/>
                </a:solidFill>
                <a:latin typeface="Arial" panose="020B0604020202020204" pitchFamily="34" charset="0"/>
                <a:cs typeface="Arial" panose="020B0604020202020204" pitchFamily="34" charset="0"/>
              </a:rPr>
              <a:t>SMPS: </a:t>
            </a:r>
            <a:r>
              <a:rPr lang="en-US" sz="800" dirty="0">
                <a:solidFill>
                  <a:schemeClr val="tx1"/>
                </a:solidFill>
                <a:latin typeface="Arial" panose="020B0604020202020204" pitchFamily="34" charset="0"/>
                <a:cs typeface="Arial" panose="020B0604020202020204" pitchFamily="34" charset="0"/>
              </a:rPr>
              <a:t>Salisbury Managed Procurement Services</a:t>
            </a:r>
          </a:p>
          <a:p>
            <a:pPr marL="171450" indent="-171450">
              <a:buFont typeface="Arial"/>
              <a:buChar char="•"/>
              <a:defRPr/>
            </a:pPr>
            <a:r>
              <a:rPr lang="en-US" sz="800" u="sng" dirty="0">
                <a:solidFill>
                  <a:schemeClr val="tx1"/>
                </a:solidFill>
                <a:latin typeface="Arial" panose="020B0604020202020204" pitchFamily="34" charset="0"/>
                <a:cs typeface="Arial" panose="020B0604020202020204" pitchFamily="34" charset="0"/>
              </a:rPr>
              <a:t>Councils: </a:t>
            </a:r>
            <a:r>
              <a:rPr lang="en-US" sz="800" dirty="0">
                <a:solidFill>
                  <a:schemeClr val="tx1"/>
                </a:solidFill>
                <a:latin typeface="Arial" panose="020B0604020202020204" pitchFamily="34" charset="0"/>
                <a:cs typeface="Arial" panose="020B0604020202020204" pitchFamily="34" charset="0"/>
              </a:rPr>
              <a:t>Bath and NE Somerset, Swindon Borough &amp; Wiltshire </a:t>
            </a:r>
          </a:p>
          <a:p>
            <a:pPr marL="171450" indent="-171450">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Local GP Practices, Nursing/Care Homes and Hospices, and related orgs including: HCRG, Medvivo</a:t>
            </a:r>
          </a:p>
          <a:p>
            <a:pPr marL="171450" indent="-171450">
              <a:buFont typeface="Arial" panose="020B0604020202020204" pitchFamily="34" charset="0"/>
              <a:buChar char="•"/>
              <a:defRPr/>
            </a:pPr>
            <a:r>
              <a:rPr lang="en-US" sz="800" dirty="0">
                <a:solidFill>
                  <a:schemeClr val="tx1"/>
                </a:solidFill>
                <a:latin typeface="Arial" panose="020B0604020202020204" pitchFamily="34" charset="0"/>
                <a:cs typeface="Arial" panose="020B0604020202020204" pitchFamily="34" charset="0"/>
              </a:rPr>
              <a:t>Health Education England (SW representative/Lead)</a:t>
            </a:r>
          </a:p>
          <a:p>
            <a:pPr marL="171450" indent="-171450">
              <a:buFont typeface="Arial" panose="020B0604020202020204" pitchFamily="34" charset="0"/>
              <a:buChar char="•"/>
              <a:defRPr/>
            </a:pPr>
            <a:r>
              <a:rPr lang="en-GB" sz="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Further stakeholders will be encouraged to engage with the group for the purposes of satisfying the priorities of the BSW apprenticeship network.</a:t>
            </a:r>
            <a:endParaRPr lang="en-GB" sz="800" i="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endParaRPr lang="en-US" sz="8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5920304" y="2056482"/>
            <a:ext cx="3049865" cy="2421870"/>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fontAlgn="auto">
              <a:spcBef>
                <a:spcPts val="0"/>
              </a:spcBef>
              <a:spcAft>
                <a:spcPts val="0"/>
              </a:spcAft>
              <a:buFont typeface="Arial" panose="020B0604020202020204" pitchFamily="34" charset="0"/>
              <a:buChar char="•"/>
              <a:defRPr/>
            </a:pPr>
            <a:r>
              <a:rPr lang="en-GB" sz="900" b="0" dirty="0">
                <a:solidFill>
                  <a:schemeClr val="tx1"/>
                </a:solidFill>
                <a:latin typeface="Arial" panose="020B0604020202020204" pitchFamily="34" charset="0"/>
                <a:cs typeface="Arial" panose="020B0604020202020204" pitchFamily="34" charset="0"/>
              </a:rPr>
              <a:t>We are committed to the delivery of high quality apprenticeship provision and take collective responsibility to monitor the delivery across the footprint.</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We will act as change agents within the BSW system to deliver BSW Apprenticeship priorities</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We will respect and value each others opinion</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We will work collectively to meet agreed priorities</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We will be data and intelligence driven in our practice and focus</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We will be inclusive in our practice and actively support system partners with less apprenticeship expertise and capacity; sharing resources, tools, learning and develop best practice</a:t>
            </a:r>
          </a:p>
          <a:p>
            <a:pPr marL="171450" indent="-171450">
              <a:buFont typeface="Arial" panose="020B0604020202020204" pitchFamily="34" charset="0"/>
              <a:buChar char="•"/>
              <a:defRPr/>
            </a:pPr>
            <a:r>
              <a:rPr lang="en-GB" sz="900" b="0" dirty="0">
                <a:solidFill>
                  <a:schemeClr val="tx1"/>
                </a:solidFill>
                <a:latin typeface="Arial" panose="020B0604020202020204" pitchFamily="34" charset="0"/>
                <a:cs typeface="Arial" panose="020B0604020202020204" pitchFamily="34" charset="0"/>
              </a:rPr>
              <a:t>We will utilise established communication links to promote apprenticeships through extended partnership organisations</a:t>
            </a:r>
          </a:p>
          <a:p>
            <a:pPr marL="171450" indent="-171450" fontAlgn="auto">
              <a:spcBef>
                <a:spcPts val="0"/>
              </a:spcBef>
              <a:spcAft>
                <a:spcPts val="0"/>
              </a:spcAft>
              <a:buFont typeface="Arial" panose="020B0604020202020204" pitchFamily="34" charset="0"/>
              <a:buChar char="•"/>
              <a:defRPr/>
            </a:pPr>
            <a:endParaRPr lang="en-GB" sz="1000" i="1" dirty="0">
              <a:solidFill>
                <a:srgbClr val="333399"/>
              </a:solidFill>
              <a:latin typeface="Arial" panose="020B0604020202020204" pitchFamily="34" charset="0"/>
              <a:cs typeface="Arial" panose="020B0604020202020204" pitchFamily="34" charset="0"/>
            </a:endParaRPr>
          </a:p>
        </p:txBody>
      </p:sp>
      <p:sp>
        <p:nvSpPr>
          <p:cNvPr id="15" name="AutoShape 25"/>
          <p:cNvSpPr>
            <a:spLocks noChangeArrowheads="1"/>
          </p:cNvSpPr>
          <p:nvPr/>
        </p:nvSpPr>
        <p:spPr bwMode="auto">
          <a:xfrm>
            <a:off x="5940768" y="4477780"/>
            <a:ext cx="3022848" cy="311001"/>
          </a:xfrm>
          <a:prstGeom prst="homePlate">
            <a:avLst>
              <a:gd name="adj" fmla="val 0"/>
            </a:avLst>
          </a:prstGeom>
          <a:solidFill>
            <a:srgbClr val="333399"/>
          </a:solidFill>
          <a:ln w="6350">
            <a:solidFill>
              <a:srgbClr val="000099"/>
            </a:solidFill>
            <a:miter lim="800000"/>
            <a:headEnd/>
            <a:tailEnd/>
          </a:ln>
          <a:effectLst/>
        </p:spPr>
        <p:txBody>
          <a:bodyPr lIns="45720" rIns="45720" anchor="ctr"/>
          <a:lstStyle/>
          <a:p>
            <a:pPr fontAlgn="auto">
              <a:spcBef>
                <a:spcPts val="0"/>
              </a:spcBef>
              <a:spcAft>
                <a:spcPts val="0"/>
              </a:spcAft>
              <a:defRPr/>
            </a:pPr>
            <a:r>
              <a:rPr lang="en-US" sz="1600" dirty="0">
                <a:solidFill>
                  <a:schemeClr val="bg1"/>
                </a:solidFill>
                <a:latin typeface="Arial" panose="020B0604020202020204" pitchFamily="34" charset="0"/>
                <a:cs typeface="Arial" panose="020B0604020202020204" pitchFamily="34" charset="0"/>
              </a:rPr>
              <a:t>Measures of success</a:t>
            </a:r>
          </a:p>
        </p:txBody>
      </p:sp>
      <p:sp>
        <p:nvSpPr>
          <p:cNvPr id="20" name="AutoShape 15"/>
          <p:cNvSpPr>
            <a:spLocks noChangeArrowheads="1"/>
          </p:cNvSpPr>
          <p:nvPr/>
        </p:nvSpPr>
        <p:spPr bwMode="auto">
          <a:xfrm>
            <a:off x="3017226" y="1730571"/>
            <a:ext cx="2918957" cy="319087"/>
          </a:xfrm>
          <a:prstGeom prst="homePlate">
            <a:avLst>
              <a:gd name="adj" fmla="val 0"/>
            </a:avLst>
          </a:prstGeom>
          <a:solidFill>
            <a:srgbClr val="C83876"/>
          </a:solidFill>
          <a:ln w="6350">
            <a:solidFill>
              <a:srgbClr val="000099"/>
            </a:solidFill>
            <a:miter lim="800000"/>
            <a:headEnd/>
            <a:tailEnd/>
          </a:ln>
          <a:effectLst/>
        </p:spPr>
        <p:txBody>
          <a:bodyPr lIns="45720" rIns="45720" anchor="ctr"/>
          <a:lstStyle/>
          <a:p>
            <a:r>
              <a:rPr lang="en-US" sz="1600" dirty="0">
                <a:solidFill>
                  <a:schemeClr val="bg1"/>
                </a:solidFill>
                <a:latin typeface="Arial" panose="020B0604020202020204" pitchFamily="34" charset="0"/>
                <a:cs typeface="Arial" panose="020B0604020202020204" pitchFamily="34" charset="0"/>
              </a:rPr>
              <a:t>Key</a:t>
            </a:r>
            <a:r>
              <a:rPr lang="en-US" sz="1600" dirty="0">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Topics</a:t>
            </a:r>
          </a:p>
        </p:txBody>
      </p:sp>
      <p:sp>
        <p:nvSpPr>
          <p:cNvPr id="26" name="Rectangle 25"/>
          <p:cNvSpPr/>
          <p:nvPr/>
        </p:nvSpPr>
        <p:spPr>
          <a:xfrm>
            <a:off x="3017226" y="2056368"/>
            <a:ext cx="2922050" cy="2415274"/>
          </a:xfrm>
          <a:prstGeom prst="rect">
            <a:avLst/>
          </a:prstGeom>
          <a:solidFill>
            <a:schemeClr val="bg1"/>
          </a:solidFill>
          <a:ln w="31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fontAlgn="auto">
              <a:spcBef>
                <a:spcPts val="0"/>
              </a:spcBef>
              <a:spcAft>
                <a:spcPts val="0"/>
              </a:spcAft>
              <a:buFont typeface="Arial" panose="020B0604020202020204" pitchFamily="34" charset="0"/>
              <a:buChar char="•"/>
              <a:defRPr/>
            </a:pPr>
            <a:r>
              <a:rPr lang="en-GB" sz="900" b="0" dirty="0">
                <a:solidFill>
                  <a:schemeClr val="tx1"/>
                </a:solidFill>
                <a:latin typeface="Arial" panose="020B0604020202020204" pitchFamily="34" charset="0"/>
                <a:cs typeface="Arial" panose="020B0604020202020204" pitchFamily="34" charset="0"/>
              </a:rPr>
              <a:t>Developing apprenticeship pathways at all levels, to provide career progression opportunities across BSW</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Increase supply routes for level 2 and level 3 apprenticeships</a:t>
            </a:r>
            <a:endParaRPr lang="en-GB" sz="900" b="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r>
              <a:rPr lang="en-GB" sz="900" b="0" dirty="0">
                <a:solidFill>
                  <a:schemeClr val="tx1"/>
                </a:solidFill>
                <a:latin typeface="Arial" panose="020B0604020202020204" pitchFamily="34" charset="0"/>
                <a:cs typeface="Arial" panose="020B0604020202020204" pitchFamily="34" charset="0"/>
              </a:rPr>
              <a:t>Exploring the possibilities of rotational apprenticeships</a:t>
            </a:r>
          </a:p>
          <a:p>
            <a:pPr marL="171450" indent="-171450" fontAlgn="auto">
              <a:spcBef>
                <a:spcPts val="0"/>
              </a:spcBef>
              <a:spcAft>
                <a:spcPts val="0"/>
              </a:spcAft>
              <a:buFont typeface="Arial" panose="020B0604020202020204" pitchFamily="34" charset="0"/>
              <a:buChar char="•"/>
              <a:defRPr/>
            </a:pPr>
            <a:r>
              <a:rPr lang="en-GB" sz="900" b="0" dirty="0">
                <a:solidFill>
                  <a:schemeClr val="tx1"/>
                </a:solidFill>
                <a:latin typeface="Arial" panose="020B0604020202020204" pitchFamily="34" charset="0"/>
                <a:cs typeface="Arial" panose="020B0604020202020204" pitchFamily="34" charset="0"/>
              </a:rPr>
              <a:t>Workforce priority areas: such as Trainee Nursing Associates</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Supporting, encouraging and facilitating collaborative working and shared learning among Network members</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Showcase and share learning / information across BSW</a:t>
            </a:r>
          </a:p>
          <a:p>
            <a:pPr marL="171450" indent="-171450" fontAlgn="auto">
              <a:spcBef>
                <a:spcPts val="0"/>
              </a:spcBef>
              <a:spcAft>
                <a:spcPts val="0"/>
              </a:spcAft>
              <a:buFont typeface="Arial" panose="020B0604020202020204" pitchFamily="34" charset="0"/>
              <a:buChar char="•"/>
              <a:defRPr/>
            </a:pPr>
            <a:r>
              <a:rPr lang="en-GB" sz="900" dirty="0">
                <a:solidFill>
                  <a:schemeClr val="tx1"/>
                </a:solidFill>
                <a:latin typeface="Arial" panose="020B0604020202020204" pitchFamily="34" charset="0"/>
                <a:cs typeface="Arial" panose="020B0604020202020204" pitchFamily="34" charset="0"/>
              </a:rPr>
              <a:t>Reduction in Levy Sunsetting</a:t>
            </a:r>
          </a:p>
          <a:p>
            <a:pPr marL="171450" indent="-171450" fontAlgn="auto">
              <a:spcBef>
                <a:spcPts val="0"/>
              </a:spcBef>
              <a:spcAft>
                <a:spcPts val="0"/>
              </a:spcAft>
              <a:buFont typeface="Arial" panose="020B0604020202020204" pitchFamily="34" charset="0"/>
              <a:buChar char="•"/>
              <a:defRPr/>
            </a:pPr>
            <a:endParaRPr lang="en-GB" sz="900" b="0" dirty="0">
              <a:solidFill>
                <a:schemeClr val="tx1"/>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endParaRPr lang="en-GB" sz="1050" i="1" dirty="0">
              <a:solidFill>
                <a:srgbClr val="333399"/>
              </a:solidFill>
              <a:latin typeface="Arial" panose="020B0604020202020204" pitchFamily="34" charset="0"/>
              <a:cs typeface="Arial" panose="020B0604020202020204" pitchFamily="34" charset="0"/>
            </a:endParaRPr>
          </a:p>
          <a:p>
            <a:pPr fontAlgn="auto">
              <a:spcBef>
                <a:spcPts val="0"/>
              </a:spcBef>
              <a:spcAft>
                <a:spcPts val="0"/>
              </a:spcAft>
              <a:defRPr/>
            </a:pPr>
            <a:endParaRPr lang="en-GB" sz="1000" b="0" i="1" dirty="0">
              <a:solidFill>
                <a:schemeClr val="tx1"/>
              </a:solidFill>
            </a:endParaRPr>
          </a:p>
        </p:txBody>
      </p:sp>
      <p:sp>
        <p:nvSpPr>
          <p:cNvPr id="2" name="Rectangle 1"/>
          <p:cNvSpPr/>
          <p:nvPr/>
        </p:nvSpPr>
        <p:spPr>
          <a:xfrm>
            <a:off x="140368" y="6580971"/>
            <a:ext cx="7527976" cy="246221"/>
          </a:xfrm>
          <a:prstGeom prst="rect">
            <a:avLst/>
          </a:prstGeom>
        </p:spPr>
        <p:txBody>
          <a:bodyPr wrap="square" lIns="91440" tIns="45720" rIns="91440" bIns="45720" anchor="t">
            <a:spAutoFit/>
          </a:bodyPr>
          <a:lstStyle/>
          <a:p>
            <a:r>
              <a:rPr lang="en-US" sz="1000" i="1" dirty="0">
                <a:solidFill>
                  <a:schemeClr val="bg1">
                    <a:lumMod val="65000"/>
                  </a:schemeClr>
                </a:solidFill>
              </a:rPr>
              <a:t>B&amp;NES, Swindon and Wiltshire Apprenticeship Network Terms of Reference – October 2022 </a:t>
            </a:r>
            <a:endParaRPr lang="en-GB" sz="1000" dirty="0">
              <a:solidFill>
                <a:schemeClr val="bg1">
                  <a:lumMod val="65000"/>
                </a:schemeClr>
              </a:solidFill>
            </a:endParaRPr>
          </a:p>
        </p:txBody>
      </p:sp>
      <p:pic>
        <p:nvPicPr>
          <p:cNvPr id="19" name="Picture 18">
            <a:extLst>
              <a:ext uri="{FF2B5EF4-FFF2-40B4-BE49-F238E27FC236}">
                <a16:creationId xmlns:a16="http://schemas.microsoft.com/office/drawing/2014/main" id="{D471CBD9-1394-4508-88AE-603B51DDA8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6456184"/>
            <a:ext cx="1584176" cy="371008"/>
          </a:xfrm>
          <a:prstGeom prst="rect">
            <a:avLst/>
          </a:prstGeom>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E4B09100DF364C89BD8BD9EA73FAD0" ma:contentTypeVersion="8" ma:contentTypeDescription="Create a new document." ma:contentTypeScope="" ma:versionID="5ac362edc34302b1be4fb341ce52bdc4">
  <xsd:schema xmlns:xsd="http://www.w3.org/2001/XMLSchema" xmlns:xs="http://www.w3.org/2001/XMLSchema" xmlns:p="http://schemas.microsoft.com/office/2006/metadata/properties" xmlns:ns2="a7bb7e1e-e9b1-4a2c-b363-74a981552a33" xmlns:ns3="54f44390-9feb-45e6-a43b-f83e2544c5cb" targetNamespace="http://schemas.microsoft.com/office/2006/metadata/properties" ma:root="true" ma:fieldsID="85a3b89811b3ee63ffa2dd65b9226afb" ns2:_="" ns3:_="">
    <xsd:import namespace="a7bb7e1e-e9b1-4a2c-b363-74a981552a33"/>
    <xsd:import namespace="54f44390-9feb-45e6-a43b-f83e2544c5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b7e1e-e9b1-4a2c-b363-74a981552a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f44390-9feb-45e6-a43b-f83e2544c5c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4f44390-9feb-45e6-a43b-f83e2544c5cb">
      <UserInfo>
        <DisplayName>HARPER, Raechel (NHS BATH AND NORTH EAST SOMERSET, SWINDON AND WILTSHIRE ICB - 92G)</DisplayName>
        <AccountId>50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F123B5-CBD1-49B0-9201-86192F0D4B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bb7e1e-e9b1-4a2c-b363-74a981552a33"/>
    <ds:schemaRef ds:uri="54f44390-9feb-45e6-a43b-f83e2544c5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A11F3F-B9FF-4CC2-AC4E-0269B8173C59}">
  <ds:schemaRefs>
    <ds:schemaRef ds:uri="http://schemas.microsoft.com/office/2006/metadata/properties"/>
    <ds:schemaRef ds:uri="http://schemas.microsoft.com/office/infopath/2007/PartnerControls"/>
    <ds:schemaRef ds:uri="54f44390-9feb-45e6-a43b-f83e2544c5cb"/>
  </ds:schemaRefs>
</ds:datastoreItem>
</file>

<file path=customXml/itemProps3.xml><?xml version="1.0" encoding="utf-8"?>
<ds:datastoreItem xmlns:ds="http://schemas.openxmlformats.org/officeDocument/2006/customXml" ds:itemID="{07503021-BB4A-40FF-84BE-CEE112D8748F}">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954</TotalTime>
  <Words>867</Words>
  <Application>Microsoft Office PowerPoint</Application>
  <PresentationFormat>On-screen Show (4:3)</PresentationFormat>
  <Paragraphs>70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Charter Template</dc:title>
  <dc:creator>Chris</dc:creator>
  <cp:lastModifiedBy>FREEMAN, Petra (NHS BATH AND NORTH EAST SOMERSET, SWINDON AND WILTSHIRE ICB - 92G)</cp:lastModifiedBy>
  <cp:revision>107</cp:revision>
  <dcterms:created xsi:type="dcterms:W3CDTF">2009-11-01T23:15:01Z</dcterms:created>
  <dcterms:modified xsi:type="dcterms:W3CDTF">2023-04-18T15:15:17Z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0x01010078E4B09100DF364C89BD8BD9EA73FAD0</vt:lpwstr>
  </property>
</Properties>
</file>