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2BB4B2"/>
    <a:srgbClr val="C83876"/>
    <a:srgbClr val="1E1B57"/>
    <a:srgbClr val="1E1B2B"/>
    <a:srgbClr val="00A7D8"/>
    <a:srgbClr val="E57B03"/>
    <a:srgbClr val="FA3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50000" autoAdjust="0"/>
  </p:normalViewPr>
  <p:slideViewPr>
    <p:cSldViewPr>
      <p:cViewPr varScale="1">
        <p:scale>
          <a:sx n="114" d="100"/>
          <a:sy n="114" d="100"/>
        </p:scale>
        <p:origin x="21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EMAN, Petra (NHS BATH AND NORTH EAST SOMERSET, SWINDON AND WILTSHIRE ICB - 92G)" userId="29dd71dd-d7e6-481c-b567-ea009268ed35" providerId="ADAL" clId="{E80DC6F1-E009-4556-B8B2-BAE4DECA30CB}"/>
    <pc:docChg chg="modSld">
      <pc:chgData name="FREEMAN, Petra (NHS BATH AND NORTH EAST SOMERSET, SWINDON AND WILTSHIRE ICB - 92G)" userId="29dd71dd-d7e6-481c-b567-ea009268ed35" providerId="ADAL" clId="{E80DC6F1-E009-4556-B8B2-BAE4DECA30CB}" dt="2023-05-23T11:52:39.860" v="10" actId="20577"/>
      <pc:docMkLst>
        <pc:docMk/>
      </pc:docMkLst>
      <pc:sldChg chg="modSp mod">
        <pc:chgData name="FREEMAN, Petra (NHS BATH AND NORTH EAST SOMERSET, SWINDON AND WILTSHIRE ICB - 92G)" userId="29dd71dd-d7e6-481c-b567-ea009268ed35" providerId="ADAL" clId="{E80DC6F1-E009-4556-B8B2-BAE4DECA30CB}" dt="2023-05-23T11:52:39.860" v="10" actId="20577"/>
        <pc:sldMkLst>
          <pc:docMk/>
          <pc:sldMk cId="0" sldId="257"/>
        </pc:sldMkLst>
        <pc:spChg chg="mod">
          <ac:chgData name="FREEMAN, Petra (NHS BATH AND NORTH EAST SOMERSET, SWINDON AND WILTSHIRE ICB - 92G)" userId="29dd71dd-d7e6-481c-b567-ea009268ed35" providerId="ADAL" clId="{E80DC6F1-E009-4556-B8B2-BAE4DECA30CB}" dt="2023-05-23T11:52:39.860" v="10" actId="20577"/>
          <ac:spMkLst>
            <pc:docMk/>
            <pc:sldMk cId="0" sldId="257"/>
            <ac:spMk id="2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A6F0D-0BCE-E74F-878D-CEFBD3719F36}" type="datetimeFigureOut">
              <a:rPr lang="en-GB" smtClean="0"/>
              <a:t>23/05/2023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6795E-C385-2A4E-9230-963D8D8510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396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8D1-5585-4E9D-8DDF-A8407F3D59D1}" type="datetimeFigureOut">
              <a:rPr lang="en-US" smtClean="0"/>
              <a:pPr/>
              <a:t>5/23/2023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4B8F-C0C6-4D13-9B1A-CF34D68EF2C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8D1-5585-4E9D-8DDF-A8407F3D59D1}" type="datetimeFigureOut">
              <a:rPr lang="en-US" smtClean="0"/>
              <a:pPr/>
              <a:t>5/23/2023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4B8F-C0C6-4D13-9B1A-CF34D68EF2C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8D1-5585-4E9D-8DDF-A8407F3D59D1}" type="datetimeFigureOut">
              <a:rPr lang="en-US" smtClean="0"/>
              <a:pPr/>
              <a:t>5/23/2023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4B8F-C0C6-4D13-9B1A-CF34D68EF2C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8D1-5585-4E9D-8DDF-A8407F3D59D1}" type="datetimeFigureOut">
              <a:rPr lang="en-US" smtClean="0"/>
              <a:pPr/>
              <a:t>5/23/2023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4B8F-C0C6-4D13-9B1A-CF34D68EF2C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8D1-5585-4E9D-8DDF-A8407F3D59D1}" type="datetimeFigureOut">
              <a:rPr lang="en-US" smtClean="0"/>
              <a:pPr/>
              <a:t>5/23/2023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4B8F-C0C6-4D13-9B1A-CF34D68EF2C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8D1-5585-4E9D-8DDF-A8407F3D59D1}" type="datetimeFigureOut">
              <a:rPr lang="en-US" smtClean="0"/>
              <a:pPr/>
              <a:t>5/23/2023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4B8F-C0C6-4D13-9B1A-CF34D68EF2C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8D1-5585-4E9D-8DDF-A8407F3D59D1}" type="datetimeFigureOut">
              <a:rPr lang="en-US" smtClean="0"/>
              <a:pPr/>
              <a:t>5/23/2023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4B8F-C0C6-4D13-9B1A-CF34D68EF2C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8D1-5585-4E9D-8DDF-A8407F3D59D1}" type="datetimeFigureOut">
              <a:rPr lang="en-US" smtClean="0"/>
              <a:pPr/>
              <a:t>5/23/2023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4B8F-C0C6-4D13-9B1A-CF34D68EF2C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8D1-5585-4E9D-8DDF-A8407F3D59D1}" type="datetimeFigureOut">
              <a:rPr lang="en-US" smtClean="0"/>
              <a:pPr/>
              <a:t>5/23/2023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4B8F-C0C6-4D13-9B1A-CF34D68EF2C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8D1-5585-4E9D-8DDF-A8407F3D59D1}" type="datetimeFigureOut">
              <a:rPr lang="en-US" smtClean="0"/>
              <a:pPr/>
              <a:t>5/23/2023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4B8F-C0C6-4D13-9B1A-CF34D68EF2C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8D1-5585-4E9D-8DDF-A8407F3D59D1}" type="datetimeFigureOut">
              <a:rPr lang="en-US" smtClean="0"/>
              <a:pPr/>
              <a:t>5/23/2023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4B8F-C0C6-4D13-9B1A-CF34D68EF2C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638D1-5585-4E9D-8DDF-A8407F3D59D1}" type="datetimeFigureOut">
              <a:rPr lang="en-US" smtClean="0"/>
              <a:pPr/>
              <a:t>5/23/2023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34B8F-C0C6-4D13-9B1A-CF34D68EF2C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46836" y="77966"/>
            <a:ext cx="8809435" cy="323850"/>
          </a:xfrm>
          <a:prstGeom prst="homePlate">
            <a:avLst>
              <a:gd name="adj" fmla="val 0"/>
            </a:avLst>
          </a:prstGeom>
          <a:solidFill>
            <a:srgbClr val="2BB4B2"/>
          </a:solidFill>
          <a:ln w="635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r>
              <a:rPr lang="en-US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BSW Nursing Associate Network Terms of Reference </a:t>
            </a:r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140368" y="1737282"/>
            <a:ext cx="2880318" cy="319087"/>
          </a:xfrm>
          <a:prstGeom prst="homePlate">
            <a:avLst>
              <a:gd name="adj" fmla="val 0"/>
            </a:avLst>
          </a:prstGeom>
          <a:solidFill>
            <a:srgbClr val="2BB4B2"/>
          </a:solidFill>
          <a:ln w="635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</a:t>
            </a: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5939276" y="1724170"/>
            <a:ext cx="3024340" cy="332198"/>
          </a:xfrm>
          <a:prstGeom prst="homePlate">
            <a:avLst>
              <a:gd name="adj" fmla="val 0"/>
            </a:avLst>
          </a:prstGeom>
          <a:solidFill>
            <a:srgbClr val="333399"/>
          </a:solidFill>
          <a:ln w="635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Behaviours</a:t>
            </a:r>
          </a:p>
        </p:txBody>
      </p:sp>
      <p:sp>
        <p:nvSpPr>
          <p:cNvPr id="14" name="AutoShape 24"/>
          <p:cNvSpPr>
            <a:spLocks noChangeArrowheads="1"/>
          </p:cNvSpPr>
          <p:nvPr/>
        </p:nvSpPr>
        <p:spPr bwMode="auto">
          <a:xfrm>
            <a:off x="140368" y="4477782"/>
            <a:ext cx="2876858" cy="323850"/>
          </a:xfrm>
          <a:prstGeom prst="homePlate">
            <a:avLst>
              <a:gd name="adj" fmla="val 0"/>
            </a:avLst>
          </a:prstGeom>
          <a:solidFill>
            <a:srgbClr val="C83876"/>
          </a:solidFill>
          <a:ln w="635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Roles</a:t>
            </a:r>
          </a:p>
        </p:txBody>
      </p:sp>
      <p:sp>
        <p:nvSpPr>
          <p:cNvPr id="18" name="AutoShape 28"/>
          <p:cNvSpPr>
            <a:spLocks noChangeArrowheads="1"/>
          </p:cNvSpPr>
          <p:nvPr/>
        </p:nvSpPr>
        <p:spPr bwMode="auto">
          <a:xfrm>
            <a:off x="3024146" y="4464932"/>
            <a:ext cx="2915130" cy="343410"/>
          </a:xfrm>
          <a:prstGeom prst="homePlate">
            <a:avLst>
              <a:gd name="adj" fmla="val 0"/>
            </a:avLst>
          </a:prstGeom>
          <a:solidFill>
            <a:srgbClr val="2BB4B2"/>
          </a:solidFill>
          <a:ln w="635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Ways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Working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0015" y="388705"/>
            <a:ext cx="8806256" cy="1335465"/>
          </a:xfrm>
          <a:prstGeom prst="rect">
            <a:avLst/>
          </a:prstGeom>
          <a:solidFill>
            <a:schemeClr val="bg1"/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purpose of the B&amp;NES, Swindon and Wiltshire (BSW) </a:t>
            </a:r>
            <a:r>
              <a:rPr lang="en-GB" sz="800" b="1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Nursing Associate Network </a:t>
            </a:r>
            <a:r>
              <a:rPr lang="en-GB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and encourage collaborative working and shared learning among network members; facilitating an opportunity for collaborative working and learning across the ICS footprint.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stated purpose of this network is to: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orm a network of BSW partners from across the footprint to work collaboratively and avoid duplication of tasks, recognising necessary economies of scale.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Collaborate to make the Trainee </a:t>
            </a:r>
            <a:r>
              <a:rPr lang="en-GB" sz="8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Nursing Associate (TNA) </a:t>
            </a: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apprenticeship available and viable with Integrated Care System (ICS) wide contracts where appropriate.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Engage with the BSW Apprenticeship network on a joint procurement platform for all network members, offering greater negotiation power when procuring for the Nursing Associate (NA) apprenticeship standard.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Engage with a network of training providers to better inform quality control across programmes used within the footprint area.</a:t>
            </a:r>
            <a:endParaRPr lang="en-GB" sz="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Agree collaborative arrangements to create viable groups and cohorts, as ‘host’ organisations as required.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Support system wide workforce development through the levy transfer process, where possible.</a:t>
            </a:r>
            <a:endParaRPr lang="en-GB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sz="8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7178" y="4807771"/>
            <a:ext cx="2863238" cy="1773199"/>
          </a:xfrm>
          <a:prstGeom prst="rect">
            <a:avLst/>
          </a:prstGeom>
          <a:solidFill>
            <a:schemeClr val="bg1"/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BSW Apprenticeship Lead 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organise this network and undertake all related administration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Volunteer 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monthly role of The Chair for each meeting will be agreed by the network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contribute to setting agenda topics and forward suggestions to the </a:t>
            </a:r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 Lead</a:t>
            </a:r>
            <a:r>
              <a:rPr lang="en-US" sz="800" i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Confidentiality: 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discussions and documentation in network meetings are considered confidential and will not be shared outside the network, without specific permission of the contributing member.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Organisational representation </a:t>
            </a: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 be required to attend a minimum of 60% of all meetings and feedback to their organisations.   Members may delegate attendance to nominated deputies.  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45829" y="4788782"/>
            <a:ext cx="3017787" cy="1792188"/>
          </a:xfrm>
          <a:prstGeom prst="rect">
            <a:avLst/>
          </a:prstGeom>
          <a:solidFill>
            <a:schemeClr val="bg1"/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Improved evidence of consistency and measurable improvements in outcomes and quality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Evidence of adoption and spread of best practice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 wide offer for Trainee Nursing Associates.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Quality assurance process for apprenticeships, working in collaboration with the BSW apprenticeship network.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Creation of NA apprenticeship collaborative support documents.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agreed annual prog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ramme of work for the organisational Leads, that drives forward staff experience and workforce priorities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 identified workforce priority targets across BSW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sz="9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i="1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900" b="0" i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000" b="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05113" y="4801632"/>
            <a:ext cx="2937439" cy="1779338"/>
          </a:xfrm>
          <a:prstGeom prst="rect">
            <a:avLst/>
          </a:prstGeom>
          <a:solidFill>
            <a:schemeClr val="bg1"/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Meetings will be 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organised</a:t>
            </a:r>
            <a:r>
              <a:rPr lang="en-US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bi-month, for 120 minutes</a:t>
            </a:r>
            <a:endParaRPr lang="en-US" sz="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will be held virtually (MS Teams) or face-to-face on agreement with Network members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Authority: 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eports will be presented to the BSW Education Leads Group and feed into the 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Integrated Care Board (ICB) governance meetings.</a:t>
            </a:r>
            <a:endParaRPr lang="en-US" sz="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may agree to create and co-ordinate ad hoc working groups on selected topics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case of voting: all stakeholders have a single vote to cast. In the event that; for and against are equal, the Chair of the meeting shall have a second or casting vote.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Any conflict of interest on the part of an employer representative shall be immediately disclosed to the network partners. 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3828" y="2056368"/>
            <a:ext cx="2878350" cy="2415274"/>
          </a:xfrm>
          <a:prstGeom prst="rect">
            <a:avLst/>
          </a:prstGeom>
          <a:solidFill>
            <a:schemeClr val="bg1"/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members (Stakeholders) of the BSW 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Nursing Associate</a:t>
            </a:r>
            <a:r>
              <a:rPr lang="en-US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Network include: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BSW ICB 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BSW Training Hub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Avon &amp; Wiltshire Mental Health Partnership NHS Trust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Western Hospitals NHS Foundation Trust (AWP)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Royal United Hospitals NHS Foundation Trust (RUH), Bath 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Salisbury NHS Foundation Trust (SFT)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Wiltshire Health and Care (WH&amp;C)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GP Practices, Nursing/Care Homes and Hospices, and related orgs including</a:t>
            </a:r>
            <a:r>
              <a:rPr lang="en-US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HCRG Care Group, 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Medvivo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England (SW representative/Lead)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Further stakeholders will be encouraged to engage with the group for the purposes of satisfying the priorities of the BSW apprenticeship network.</a:t>
            </a:r>
            <a:endParaRPr lang="en-GB" sz="8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20304" y="2056482"/>
            <a:ext cx="3049865" cy="2421870"/>
          </a:xfrm>
          <a:prstGeom prst="rect">
            <a:avLst/>
          </a:prstGeom>
          <a:solidFill>
            <a:schemeClr val="bg1"/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committed to the delivery of high quality Nursing Associate apprenticeship provision and take collective responsibility to monitor the delivery across the footprint.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act as change agents within the BSW system to deliver BSW Nursing Associate Apprenticeship priorities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respect and value each others opinion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work collectively to meet agreed priorities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be data and intelligence driven in our practice and focus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be inclusive in our practice and actively support system partners with less apprenticeship expertise and capacity; sharing resources, tools, learning and develop best practice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utilise established communication links to promote Nursing Associate apprenticeships through extended partnership organisations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000" i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25"/>
          <p:cNvSpPr>
            <a:spLocks noChangeArrowheads="1"/>
          </p:cNvSpPr>
          <p:nvPr/>
        </p:nvSpPr>
        <p:spPr bwMode="auto">
          <a:xfrm>
            <a:off x="5940768" y="4477780"/>
            <a:ext cx="3022848" cy="311001"/>
          </a:xfrm>
          <a:prstGeom prst="homePlate">
            <a:avLst>
              <a:gd name="adj" fmla="val 0"/>
            </a:avLst>
          </a:prstGeom>
          <a:solidFill>
            <a:srgbClr val="333399"/>
          </a:solidFill>
          <a:ln w="635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of success</a:t>
            </a: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3017226" y="1730571"/>
            <a:ext cx="2918957" cy="319087"/>
          </a:xfrm>
          <a:prstGeom prst="homePlate">
            <a:avLst>
              <a:gd name="adj" fmla="val 0"/>
            </a:avLst>
          </a:prstGeom>
          <a:solidFill>
            <a:srgbClr val="C83876"/>
          </a:solidFill>
          <a:ln w="635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17226" y="2056368"/>
            <a:ext cx="2922050" cy="2415274"/>
          </a:xfrm>
          <a:prstGeom prst="rect">
            <a:avLst/>
          </a:prstGeom>
          <a:solidFill>
            <a:schemeClr val="bg1"/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Collectively expand the number and breadth of NA apprenticeships offered.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Encourage and support NA apprenticeships in small employers, specifically general practice, and care homes/domiciliary care agencies.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Develop apprenticeship pathways at all levels to provide career progression opportunities across the footprint, leading into the NA apprenticeship.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Develop the placement capacity across employers, and the creation of learning placement opportunities to support the contrasting placements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Utilise established communications links to promote NA apprenticeships through extended partnership organisations.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Create promotional and other relevant support and guidance materials which describe what the role of the registered Nursing Associate will offer to ICS employers. </a:t>
            </a:r>
            <a:endParaRPr lang="en-GB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GB" sz="8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endParaRPr lang="en-GB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8" y="6580971"/>
            <a:ext cx="7527976" cy="24622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 i="1" dirty="0">
                <a:solidFill>
                  <a:schemeClr val="bg1">
                    <a:lumMod val="65000"/>
                  </a:schemeClr>
                </a:solidFill>
              </a:rPr>
              <a:t>B&amp;NES, Swindon and Wiltshire Nursing Associate Network Terms of Reference – May 2023 </a:t>
            </a:r>
            <a:endParaRPr lang="en-GB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471CBD9-1394-4508-88AE-603B51DDA8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456184"/>
            <a:ext cx="1584176" cy="371008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4f44390-9feb-45e6-a43b-f83e2544c5cb">
      <UserInfo>
        <DisplayName>HARPER, Raechel (NHS BATH AND NORTH EAST SOMERSET, SWINDON AND WILTSHIRE ICB - 92G)</DisplayName>
        <AccountId>50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E4B09100DF364C89BD8BD9EA73FAD0" ma:contentTypeVersion="8" ma:contentTypeDescription="Create a new document." ma:contentTypeScope="" ma:versionID="5ac362edc34302b1be4fb341ce52bdc4">
  <xsd:schema xmlns:xsd="http://www.w3.org/2001/XMLSchema" xmlns:xs="http://www.w3.org/2001/XMLSchema" xmlns:p="http://schemas.microsoft.com/office/2006/metadata/properties" xmlns:ns2="a7bb7e1e-e9b1-4a2c-b363-74a981552a33" xmlns:ns3="54f44390-9feb-45e6-a43b-f83e2544c5cb" targetNamespace="http://schemas.microsoft.com/office/2006/metadata/properties" ma:root="true" ma:fieldsID="85a3b89811b3ee63ffa2dd65b9226afb" ns2:_="" ns3:_="">
    <xsd:import namespace="a7bb7e1e-e9b1-4a2c-b363-74a981552a33"/>
    <xsd:import namespace="54f44390-9feb-45e6-a43b-f83e2544c5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b7e1e-e9b1-4a2c-b363-74a981552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44390-9feb-45e6-a43b-f83e2544c5c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503021-BB4A-40FF-84BE-CEE112D874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A11F3F-B9FF-4CC2-AC4E-0269B8173C59}">
  <ds:schemaRefs>
    <ds:schemaRef ds:uri="http://schemas.microsoft.com/office/2006/metadata/properties"/>
    <ds:schemaRef ds:uri="http://schemas.microsoft.com/office/infopath/2007/PartnerControls"/>
    <ds:schemaRef ds:uri="54f44390-9feb-45e6-a43b-f83e2544c5cb"/>
  </ds:schemaRefs>
</ds:datastoreItem>
</file>

<file path=customXml/itemProps3.xml><?xml version="1.0" encoding="utf-8"?>
<ds:datastoreItem xmlns:ds="http://schemas.openxmlformats.org/officeDocument/2006/customXml" ds:itemID="{ACF123B5-CBD1-49B0-9201-86192F0D4B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bb7e1e-e9b1-4a2c-b363-74a981552a33"/>
    <ds:schemaRef ds:uri="54f44390-9feb-45e6-a43b-f83e2544c5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863</Words>
  <Application>Microsoft Office PowerPoint</Application>
  <PresentationFormat>On-screen Show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Charter Template</dc:title>
  <dc:creator>Chris</dc:creator>
  <cp:lastModifiedBy>FREEMAN, Petra (NHS BATH AND NORTH EAST SOMERSET, SWINDON AND WILTSHIRE ICB - 92G)</cp:lastModifiedBy>
  <cp:revision>108</cp:revision>
  <dcterms:created xsi:type="dcterms:W3CDTF">2009-11-01T23:15:01Z</dcterms:created>
  <dcterms:modified xsi:type="dcterms:W3CDTF">2023-05-23T11:52:42Z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0x01010078E4B09100DF364C89BD8BD9EA73FAD0</vt:lpwstr>
  </property>
</Properties>
</file>