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55" r:id="rId3"/>
    <p:sldMasterId id="2147483656" r:id="rId4"/>
    <p:sldMasterId id="2147483657" r:id="rId5"/>
  </p:sldMasterIdLst>
  <p:sldIdLst>
    <p:sldId id="256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5"/>
    <p:restoredTop sz="96327"/>
  </p:normalViewPr>
  <p:slideViewPr>
    <p:cSldViewPr snapToGrid="0" snapToObjects="1" showGuides="1">
      <p:cViewPr varScale="1">
        <p:scale>
          <a:sx n="90" d="100"/>
          <a:sy n="90" d="100"/>
        </p:scale>
        <p:origin x="38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K-BURGESS, Gill (NHS BATH AND NORTH EAST SOMERSET, SWINDON AND WILTSHIRE ICB - 92G)" userId="e2948fa3-5811-4485-87f5-95bb60d231a8" providerId="ADAL" clId="{2629CB43-09FA-4B0A-9810-96E6D82D41BD}"/>
    <pc:docChg chg="modSld">
      <pc:chgData name="KIRK-BURGESS, Gill (NHS BATH AND NORTH EAST SOMERSET, SWINDON AND WILTSHIRE ICB - 92G)" userId="e2948fa3-5811-4485-87f5-95bb60d231a8" providerId="ADAL" clId="{2629CB43-09FA-4B0A-9810-96E6D82D41BD}" dt="2024-01-30T18:00:11.991" v="28" actId="20577"/>
      <pc:docMkLst>
        <pc:docMk/>
      </pc:docMkLst>
      <pc:sldChg chg="modSp mod">
        <pc:chgData name="KIRK-BURGESS, Gill (NHS BATH AND NORTH EAST SOMERSET, SWINDON AND WILTSHIRE ICB - 92G)" userId="e2948fa3-5811-4485-87f5-95bb60d231a8" providerId="ADAL" clId="{2629CB43-09FA-4B0A-9810-96E6D82D41BD}" dt="2024-01-30T18:00:11.991" v="28" actId="20577"/>
        <pc:sldMkLst>
          <pc:docMk/>
          <pc:sldMk cId="1773870501" sldId="256"/>
        </pc:sldMkLst>
        <pc:spChg chg="mod">
          <ac:chgData name="KIRK-BURGESS, Gill (NHS BATH AND NORTH EAST SOMERSET, SWINDON AND WILTSHIRE ICB - 92G)" userId="e2948fa3-5811-4485-87f5-95bb60d231a8" providerId="ADAL" clId="{2629CB43-09FA-4B0A-9810-96E6D82D41BD}" dt="2024-01-30T18:00:06.950" v="26" actId="20577"/>
          <ac:spMkLst>
            <pc:docMk/>
            <pc:sldMk cId="1773870501" sldId="256"/>
            <ac:spMk id="2" creationId="{0F73FBC0-550B-217E-C9F5-6040DA7F6CAF}"/>
          </ac:spMkLst>
        </pc:spChg>
        <pc:spChg chg="mod">
          <ac:chgData name="KIRK-BURGESS, Gill (NHS BATH AND NORTH EAST SOMERSET, SWINDON AND WILTSHIRE ICB - 92G)" userId="e2948fa3-5811-4485-87f5-95bb60d231a8" providerId="ADAL" clId="{2629CB43-09FA-4B0A-9810-96E6D82D41BD}" dt="2024-01-30T18:00:11.991" v="28" actId="20577"/>
          <ac:spMkLst>
            <pc:docMk/>
            <pc:sldMk cId="1773870501" sldId="256"/>
            <ac:spMk id="3" creationId="{B9BC197B-2A36-74BF-1947-CCF2273DBF7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0A844CC-39EF-1D2A-597A-FDFB9EDF66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786" y="3105224"/>
            <a:ext cx="3690331" cy="5439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Subtitle text goes here like this, Arial bold 18 point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9270BD2-E02B-790C-FF79-D0246DF04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88" y="1693368"/>
            <a:ext cx="7010485" cy="9652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 click to edit heading, Arial bold 36 point</a:t>
            </a:r>
          </a:p>
        </p:txBody>
      </p:sp>
      <p:pic>
        <p:nvPicPr>
          <p:cNvPr id="3" name="Picture 2" descr="A picture containing brass knucks&#10;&#10;Description automatically generated">
            <a:extLst>
              <a:ext uri="{FF2B5EF4-FFF2-40B4-BE49-F238E27FC236}">
                <a16:creationId xmlns:a16="http://schemas.microsoft.com/office/drawing/2014/main" id="{176E628C-09F5-2B9A-09BF-62393D817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6633" y="5314279"/>
            <a:ext cx="9478163" cy="1180534"/>
          </a:xfrm>
          <a:prstGeom prst="rect">
            <a:avLst/>
          </a:prstGeom>
        </p:spPr>
      </p:pic>
      <p:pic>
        <p:nvPicPr>
          <p:cNvPr id="12" name="Picture 11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BF1BBEA-2792-4F15-9CC8-4218AED2D8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4801" y="277126"/>
            <a:ext cx="2270507" cy="73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4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C880CD-C585-1202-1BA0-4B82E06F5E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88" y="1625635"/>
            <a:ext cx="6317813" cy="9652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Sector heading here, </a:t>
            </a:r>
          </a:p>
          <a:p>
            <a:r>
              <a:rPr lang="en-US" dirty="0"/>
              <a:t>Arial bold 36 point</a:t>
            </a:r>
          </a:p>
        </p:txBody>
      </p:sp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615E7A8-E02E-81A0-DC72-63DADA3C2B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801" y="277126"/>
            <a:ext cx="2270507" cy="734093"/>
          </a:xfrm>
          <a:prstGeom prst="rect">
            <a:avLst/>
          </a:prstGeom>
        </p:spPr>
      </p:pic>
      <p:pic>
        <p:nvPicPr>
          <p:cNvPr id="3" name="Picture 2" descr="A picture containing brass knucks, weapon&#10;&#10;Description automatically generated">
            <a:extLst>
              <a:ext uri="{FF2B5EF4-FFF2-40B4-BE49-F238E27FC236}">
                <a16:creationId xmlns:a16="http://schemas.microsoft.com/office/drawing/2014/main" id="{72013D73-D4C7-87FB-EE70-EB5CA5EC5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97645" y="4238513"/>
            <a:ext cx="9739290" cy="23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7CA9-385C-4892-950D-C3650FC96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178DC1-679F-25AF-2DCE-CFF6F68B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pPr/>
              <a:t>30/01/2024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5A096-4BA8-7A3C-3CFA-28320D1C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NHS Bath and North East Somerset, Swindon and Wiltshire Integrated Care Board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5E1A3-FE9C-F33A-DFC4-8DF8EBE1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5E7941-2C11-0636-648D-2A89146BFF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366" y="1488141"/>
            <a:ext cx="8490650" cy="433891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1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0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84FB-6473-53A1-6E2A-2F4C78DD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FABD6-885D-C92C-0153-1F237AF3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pPr/>
              <a:t>30/01/2024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00A7-DAF0-A326-E541-5C73C8AB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NHS Bath and North East Somerset, Swindon and Wiltshire Integrated Care Board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958C3-BC6C-EE8A-CB62-CE2D107A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E1824201-5ACA-67A9-D89F-BD9B32C169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0956" y="1488141"/>
            <a:ext cx="4096574" cy="433891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1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5D74D2-0DF2-5F82-E265-EA5667054A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8442" y="1488141"/>
            <a:ext cx="4096574" cy="433891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1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1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EEF7-CF88-D740-ADF6-16ACEBA23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1D562-01A3-1FEF-991D-4108768A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pPr/>
              <a:t>30/01/2024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82B2B-8104-5A14-5183-470B203F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NHS Bath and North East Somerset, Swindon and Wiltshire Integrated Care Board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6EAE2-1A0D-3676-54F3-6C09259E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D88C15C-14FC-1A1A-F0F1-5F344A2EAC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3851" y="1470025"/>
            <a:ext cx="8491165" cy="4357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9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8AF39-D789-D11C-D51F-A1859535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82" y="363188"/>
            <a:ext cx="8464035" cy="37394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B5FA0-1E43-061F-EE43-A1D3D22C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85360" y="6387090"/>
            <a:ext cx="945000" cy="121432"/>
          </a:xfrm>
          <a:prstGeom prst="rect">
            <a:avLst/>
          </a:prstGeom>
        </p:spPr>
        <p:txBody>
          <a:bodyPr/>
          <a:lstStyle/>
          <a:p>
            <a:fld id="{F3FC39E9-7E83-44CC-A7C2-503FF78721EA}" type="datetime1">
              <a:rPr lang="en-GB" smtClean="0"/>
              <a:pPr/>
              <a:t>30/01/2024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64099-B620-61F6-9FA2-49ED85D35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0360" y="6387090"/>
            <a:ext cx="270000" cy="121432"/>
          </a:xfrm>
          <a:prstGeom prst="rect">
            <a:avLst/>
          </a:prstGeom>
        </p:spPr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99AB4-5DB0-315F-8531-8A8FE43086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4366" y="6389260"/>
            <a:ext cx="7360994" cy="121432"/>
          </a:xfrm>
          <a:prstGeom prst="rect">
            <a:avLst/>
          </a:prstGeom>
        </p:spPr>
        <p:txBody>
          <a:bodyPr/>
          <a:lstStyle/>
          <a:p>
            <a:r>
              <a:rPr lang="en-GB"/>
              <a:t>NHS Bath and North East Somerset, Swindon and Wiltshire Integrated Care 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97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79E27-30EF-8FF8-ADE7-0DC4A680A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85360" y="6387090"/>
            <a:ext cx="945000" cy="121432"/>
          </a:xfrm>
          <a:prstGeom prst="rect">
            <a:avLst/>
          </a:prstGeom>
        </p:spPr>
        <p:txBody>
          <a:bodyPr/>
          <a:lstStyle/>
          <a:p>
            <a:fld id="{F3FC39E9-7E83-44CC-A7C2-503FF78721EA}" type="datetime1">
              <a:rPr lang="en-GB" smtClean="0"/>
              <a:pPr/>
              <a:t>30/01/2024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015E1-4F2E-BA71-7906-1A3C511ACC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0360" y="6387090"/>
            <a:ext cx="270000" cy="121432"/>
          </a:xfrm>
          <a:prstGeom prst="rect">
            <a:avLst/>
          </a:prstGeom>
        </p:spPr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CA9AC-0661-6CB3-2B42-4A1AC70388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4366" y="6389260"/>
            <a:ext cx="7360994" cy="121432"/>
          </a:xfrm>
          <a:prstGeom prst="rect">
            <a:avLst/>
          </a:prstGeom>
        </p:spPr>
        <p:txBody>
          <a:bodyPr/>
          <a:lstStyle/>
          <a:p>
            <a:r>
              <a:rPr lang="en-GB"/>
              <a:t>NHS Bath and North East Somerset, Swindon and Wiltshire Integrated Care 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13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- No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78086A0D-814C-72D0-0907-BC2A2A498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0016" y="6488100"/>
            <a:ext cx="945000" cy="121432"/>
          </a:xfrm>
          <a:prstGeom prst="rect">
            <a:avLst/>
          </a:prstGeom>
        </p:spPr>
        <p:txBody>
          <a:bodyPr lIns="90000" tIns="0" rIns="0" bIns="0"/>
          <a:lstStyle>
            <a:lvl1pPr>
              <a:defRPr sz="675"/>
            </a:lvl1pPr>
          </a:lstStyle>
          <a:p>
            <a:fld id="{F3FC39E9-7E83-44CC-A7C2-503FF78721EA}" type="datetime1">
              <a:rPr lang="en-GB" smtClean="0"/>
              <a:pPr/>
              <a:t>30/01/2024</a:t>
            </a:fld>
            <a:endParaRPr lang="en-GB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E4BD65D4-B67E-5542-4BF3-A9F18AB61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366" y="6488100"/>
            <a:ext cx="7275650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NHS Bath and North East Somerset, Swindon and Wiltshire Integrated Care Board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B45DD19E-8077-727B-A63D-12B861EF7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5016" y="6488100"/>
            <a:ext cx="270000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30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07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rass knucks&#10;&#10;Description automatically generated">
            <a:extLst>
              <a:ext uri="{FF2B5EF4-FFF2-40B4-BE49-F238E27FC236}">
                <a16:creationId xmlns:a16="http://schemas.microsoft.com/office/drawing/2014/main" id="{1C5DDCA9-B5CC-DF3B-597A-6DE61CDB0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-167532" y="6272928"/>
            <a:ext cx="9478163" cy="1180534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DE02C6AB-7EC3-515D-D77A-26F8023A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83" y="287882"/>
            <a:ext cx="589013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A418B769-6376-3B53-220A-88717181E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0016" y="6488100"/>
            <a:ext cx="945000" cy="121432"/>
          </a:xfrm>
          <a:prstGeom prst="rect">
            <a:avLst/>
          </a:prstGeom>
        </p:spPr>
        <p:txBody>
          <a:bodyPr lIns="90000" tIns="0" rIns="0" bIns="0"/>
          <a:lstStyle>
            <a:lvl1pPr>
              <a:defRPr sz="675"/>
            </a:lvl1pPr>
          </a:lstStyle>
          <a:p>
            <a:fld id="{F3FC39E9-7E83-44CC-A7C2-503FF78721EA}" type="datetime1">
              <a:rPr lang="en-GB" smtClean="0"/>
              <a:pPr/>
              <a:t>30/01/2024</a:t>
            </a:fld>
            <a:endParaRPr lang="en-GB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5E54C25C-C3C6-6A23-904A-2967A6014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366" y="6488100"/>
            <a:ext cx="7275650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NHS Bath and North East Somerset, Swindon and Wiltshire Integrated Care Board</a:t>
            </a: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524AEBF0-105D-BDF5-A8EC-2E22CC7FA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5016" y="6488100"/>
            <a:ext cx="270000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8" name="Picture 7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FBCE90B0-D0F6-3407-1B3B-889458BAF7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69457" y="277126"/>
            <a:ext cx="2270507" cy="73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8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rass knucks&#10;&#10;Description automatically generated">
            <a:extLst>
              <a:ext uri="{FF2B5EF4-FFF2-40B4-BE49-F238E27FC236}">
                <a16:creationId xmlns:a16="http://schemas.microsoft.com/office/drawing/2014/main" id="{36FBB883-FD95-996B-E028-2998D3490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67532" y="6272928"/>
            <a:ext cx="9478163" cy="1180534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DC50065-2B4F-DA19-8FA8-BDE692BB6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83" y="287882"/>
            <a:ext cx="589013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3D2D53C-6FAA-BB5A-1C30-CC71533BC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0016" y="6488100"/>
            <a:ext cx="945000" cy="121432"/>
          </a:xfrm>
          <a:prstGeom prst="rect">
            <a:avLst/>
          </a:prstGeom>
        </p:spPr>
        <p:txBody>
          <a:bodyPr lIns="90000" tIns="0" rIns="0" bIns="0"/>
          <a:lstStyle>
            <a:lvl1pPr>
              <a:defRPr sz="675"/>
            </a:lvl1pPr>
          </a:lstStyle>
          <a:p>
            <a:fld id="{F3FC39E9-7E83-44CC-A7C2-503FF78721EA}" type="datetime1">
              <a:rPr lang="en-GB" smtClean="0"/>
              <a:pPr/>
              <a:t>30/01/2024</a:t>
            </a:fld>
            <a:endParaRPr lang="en-GB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ADA0D7AB-E62E-D23B-19C4-A90C05D2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366" y="6488100"/>
            <a:ext cx="7275650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NHS Bath and North East Somerset, Swindon and Wiltshire Integrated Care Board</a:t>
            </a:r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460B4953-09DF-B6D0-8621-D63C8E747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5016" y="6488100"/>
            <a:ext cx="270000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60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rass knucks&#10;&#10;Description automatically generated">
            <a:extLst>
              <a:ext uri="{FF2B5EF4-FFF2-40B4-BE49-F238E27FC236}">
                <a16:creationId xmlns:a16="http://schemas.microsoft.com/office/drawing/2014/main" id="{48F6FDFA-D09F-D87F-577C-D97E0BB3E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67532" y="6272928"/>
            <a:ext cx="9478163" cy="1180534"/>
          </a:xfrm>
          <a:prstGeom prst="rect">
            <a:avLst/>
          </a:prstGeom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BF3F9CE-AEFC-AEA3-C500-202A25730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0016" y="6488100"/>
            <a:ext cx="945000" cy="121432"/>
          </a:xfrm>
          <a:prstGeom prst="rect">
            <a:avLst/>
          </a:prstGeom>
        </p:spPr>
        <p:txBody>
          <a:bodyPr lIns="90000" tIns="0" rIns="0" bIns="0"/>
          <a:lstStyle>
            <a:lvl1pPr>
              <a:defRPr sz="675"/>
            </a:lvl1pPr>
          </a:lstStyle>
          <a:p>
            <a:fld id="{F3FC39E9-7E83-44CC-A7C2-503FF78721EA}" type="datetime1">
              <a:rPr lang="en-GB" smtClean="0"/>
              <a:pPr/>
              <a:t>30/01/2024</a:t>
            </a:fld>
            <a:endParaRPr lang="en-GB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2A86ADA6-03CE-EED3-379F-EDB18CCC0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366" y="6488100"/>
            <a:ext cx="7275650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NHS Bath and North East Somerset, Swindon and Wiltshire Integrated Care Board</a:t>
            </a:r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BC63A87E-7924-7273-5A34-98453B3A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5016" y="6488100"/>
            <a:ext cx="270000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27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A964D-51A7-316E-C27B-13E352F39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0016" y="6488100"/>
            <a:ext cx="945000" cy="121432"/>
          </a:xfrm>
          <a:prstGeom prst="rect">
            <a:avLst/>
          </a:prstGeom>
        </p:spPr>
        <p:txBody>
          <a:bodyPr lIns="90000" tIns="0" rIns="0" bIns="0"/>
          <a:lstStyle>
            <a:lvl1pPr>
              <a:defRPr sz="675"/>
            </a:lvl1pPr>
          </a:lstStyle>
          <a:p>
            <a:fld id="{F3FC39E9-7E83-44CC-A7C2-503FF78721EA}" type="datetime1">
              <a:rPr lang="en-GB" smtClean="0"/>
              <a:pPr/>
              <a:t>30/01/2024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F0B25-BE18-98A4-7790-F33F3E910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366" y="6488100"/>
            <a:ext cx="7275650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NHS Bath and North East Somerset, Swindon and Wiltshire Integrated Care Board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18403164-5BD3-EC1D-857C-412F35441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5016" y="6488100"/>
            <a:ext cx="270000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5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73FBC0-550B-217E-C9F5-6040DA7F6C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3786" y="3105224"/>
            <a:ext cx="7596565" cy="543943"/>
          </a:xfrm>
        </p:spPr>
        <p:txBody>
          <a:bodyPr/>
          <a:lstStyle/>
          <a:p>
            <a:r>
              <a:rPr lang="en-US" b="0" dirty="0"/>
              <a:t>This toolkit has been produced by the BSW ICB Communications and Engagement team to support local messaging requirements. </a:t>
            </a:r>
          </a:p>
          <a:p>
            <a:r>
              <a:rPr lang="en-US" b="0" dirty="0"/>
              <a:t>You can copy/paste the text in the toolkit for use on your channels and use any of the graphics by right-clicking on them and saving as an image. </a:t>
            </a:r>
          </a:p>
          <a:p>
            <a:r>
              <a:rPr lang="en-US" b="0" dirty="0"/>
              <a:t>If you have any other relevant content to add to these toolkits please share it with bswicbcommunications@nhs.net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C197B-2A36-74BF-1947-CCF2273DBF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Mental self care</a:t>
            </a:r>
            <a:endParaRPr lang="en-US" dirty="0"/>
          </a:p>
          <a:p>
            <a:r>
              <a:rPr lang="en-US" dirty="0"/>
              <a:t>communications toolkit</a:t>
            </a:r>
          </a:p>
        </p:txBody>
      </p:sp>
    </p:spTree>
    <p:extLst>
      <p:ext uri="{BB962C8B-B14F-4D97-AF65-F5344CB8AC3E}">
        <p14:creationId xmlns:p14="http://schemas.microsoft.com/office/powerpoint/2010/main" val="177387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FAF41-8928-A3FD-07A7-CED796CED5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Self care looks different for everyone, but it's more important than ever that we look after ourselves and those around us.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0D3BA-4C82-4622-68CD-14220BE2A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2" y="1488141"/>
            <a:ext cx="3878353" cy="38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907E-5CE3-64DA-C0F5-5AF8678C53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Getting enough good quality sleep is vital to maintaining mental and physical wellbeing.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Not getting enough “good quality sleep” can sap your energy levels, lower your mood and reduce your concentration.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more information about sleep and other self care tips visit https://bit.ly/BSWselfcare22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A723B-0C6A-2D02-1FEB-19CA18CDF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099" y="1488141"/>
            <a:ext cx="3939809" cy="39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D9860D-4546-8C6A-900D-E2159F735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88141"/>
            <a:ext cx="3930372" cy="38817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907E-5CE3-64DA-C0F5-5AF8678C53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Embrace who you are and remember your mental health does not define you - it’s just a part of what makes you, you!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more information about mental health and other self care tips visit https://bit.ly/BSWselfcare22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64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3E3A6C-4EC9-2FE1-0018-BFE7EBC41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88141"/>
            <a:ext cx="3930372" cy="39096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907E-5CE3-64DA-C0F5-5AF8678C53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Continued learning through life enhances self-esteem and encourages social interaction and a more active life.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not learn something new today?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ideas and other self care tips visit https://bit.ly/BSWselfcare22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13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BE0DB0-8275-1A81-FBED-285E8DA9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30" y="1488141"/>
            <a:ext cx="3992777" cy="40353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907E-5CE3-64DA-C0F5-5AF8678C53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Is your medicine cabinet stocked up?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Help your family stay well at home with these essentials which you can pick up from your local pharmacy.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76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134EE-BE9B-6496-63FC-7F53DDC93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488141"/>
            <a:ext cx="3916270" cy="38817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907E-5CE3-64DA-C0F5-5AF8678C53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Feeling close to, and valued by, other people is a fundamental human need and one that contributes to functioning well in the world.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Our relationships are critical for maintaining our wellbeing.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more information about this and other self care tips visit https://bit.ly/BSWselfcare22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3D19-9497-49EB-740C-C6B10B351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488141"/>
            <a:ext cx="3871338" cy="38817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907E-5CE3-64DA-C0F5-5AF8678C53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980" y="760353"/>
            <a:ext cx="4096574" cy="433891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Regular physical activity is associated with lower rates of depression and anxiety across all age groups.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Simple activities such as walking ticks the box and also has the  benefit of encouraging social interactions.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more information about staying active and other self care tips, visit https://bit.ly/BSWselfcare22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26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13D19-9497-49EB-740C-C6B10B351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488141"/>
            <a:ext cx="3871338" cy="388171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F2CBF2-E819-F823-5F2F-9211E921756E}"/>
              </a:ext>
            </a:extLst>
          </p:cNvPr>
          <p:cNvSpPr txBox="1">
            <a:spLocks/>
          </p:cNvSpPr>
          <p:nvPr/>
        </p:nvSpPr>
        <p:spPr>
          <a:xfrm>
            <a:off x="493356" y="1640541"/>
            <a:ext cx="4096574" cy="433891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Reminding yourself to ‘take notice’ can strengthen and broaden awareness.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Take some time to enjoy the moment and the environment around you.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For more information about maintaining your mental health and other self care tips, visit https://bit.ly/BSWselfcare22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12159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BSW ICB">
      <a:dk1>
        <a:srgbClr val="231F20"/>
      </a:dk1>
      <a:lt1>
        <a:srgbClr val="FFFFFF"/>
      </a:lt1>
      <a:dk2>
        <a:srgbClr val="768692"/>
      </a:dk2>
      <a:lt2>
        <a:srgbClr val="8DA3C2"/>
      </a:lt2>
      <a:accent1>
        <a:srgbClr val="283A96"/>
      </a:accent1>
      <a:accent2>
        <a:srgbClr val="BE0079"/>
      </a:accent2>
      <a:accent3>
        <a:srgbClr val="00A399"/>
      </a:accent3>
      <a:accent4>
        <a:srgbClr val="931638"/>
      </a:accent4>
      <a:accent5>
        <a:srgbClr val="E28C05"/>
      </a:accent5>
      <a:accent6>
        <a:srgbClr val="FFD63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BSW ICB">
      <a:dk1>
        <a:srgbClr val="231F20"/>
      </a:dk1>
      <a:lt1>
        <a:srgbClr val="FFFFFF"/>
      </a:lt1>
      <a:dk2>
        <a:srgbClr val="768692"/>
      </a:dk2>
      <a:lt2>
        <a:srgbClr val="8DA3C2"/>
      </a:lt2>
      <a:accent1>
        <a:srgbClr val="283A96"/>
      </a:accent1>
      <a:accent2>
        <a:srgbClr val="BE0079"/>
      </a:accent2>
      <a:accent3>
        <a:srgbClr val="00A399"/>
      </a:accent3>
      <a:accent4>
        <a:srgbClr val="931638"/>
      </a:accent4>
      <a:accent5>
        <a:srgbClr val="E28C05"/>
      </a:accent5>
      <a:accent6>
        <a:srgbClr val="FFD63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o Logo">
  <a:themeElements>
    <a:clrScheme name="BSW ICB">
      <a:dk1>
        <a:srgbClr val="231F20"/>
      </a:dk1>
      <a:lt1>
        <a:srgbClr val="FFFFFF"/>
      </a:lt1>
      <a:dk2>
        <a:srgbClr val="768692"/>
      </a:dk2>
      <a:lt2>
        <a:srgbClr val="8DA3C2"/>
      </a:lt2>
      <a:accent1>
        <a:srgbClr val="283A96"/>
      </a:accent1>
      <a:accent2>
        <a:srgbClr val="BE0079"/>
      </a:accent2>
      <a:accent3>
        <a:srgbClr val="00A399"/>
      </a:accent3>
      <a:accent4>
        <a:srgbClr val="931638"/>
      </a:accent4>
      <a:accent5>
        <a:srgbClr val="E28C05"/>
      </a:accent5>
      <a:accent6>
        <a:srgbClr val="FFD63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ooter Only">
  <a:themeElements>
    <a:clrScheme name="BSW ICB">
      <a:dk1>
        <a:srgbClr val="231F20"/>
      </a:dk1>
      <a:lt1>
        <a:srgbClr val="FFFFFF"/>
      </a:lt1>
      <a:dk2>
        <a:srgbClr val="768692"/>
      </a:dk2>
      <a:lt2>
        <a:srgbClr val="8DA3C2"/>
      </a:lt2>
      <a:accent1>
        <a:srgbClr val="283A96"/>
      </a:accent1>
      <a:accent2>
        <a:srgbClr val="BE0079"/>
      </a:accent2>
      <a:accent3>
        <a:srgbClr val="00A399"/>
      </a:accent3>
      <a:accent4>
        <a:srgbClr val="931638"/>
      </a:accent4>
      <a:accent5>
        <a:srgbClr val="E28C05"/>
      </a:accent5>
      <a:accent6>
        <a:srgbClr val="FFD63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ooter Only - No Dots">
  <a:themeElements>
    <a:clrScheme name="BSW ICB">
      <a:dk1>
        <a:srgbClr val="231F20"/>
      </a:dk1>
      <a:lt1>
        <a:srgbClr val="FFFFFF"/>
      </a:lt1>
      <a:dk2>
        <a:srgbClr val="768692"/>
      </a:dk2>
      <a:lt2>
        <a:srgbClr val="8DA3C2"/>
      </a:lt2>
      <a:accent1>
        <a:srgbClr val="283A96"/>
      </a:accent1>
      <a:accent2>
        <a:srgbClr val="BE0079"/>
      </a:accent2>
      <a:accent3>
        <a:srgbClr val="00A399"/>
      </a:accent3>
      <a:accent4>
        <a:srgbClr val="931638"/>
      </a:accent4>
      <a:accent5>
        <a:srgbClr val="E28C05"/>
      </a:accent5>
      <a:accent6>
        <a:srgbClr val="FFD63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418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Covers</vt:lpstr>
      <vt:lpstr>Content</vt:lpstr>
      <vt:lpstr>No Logo</vt:lpstr>
      <vt:lpstr>Footer Only</vt:lpstr>
      <vt:lpstr>Footer Only - No Dots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Solomon</dc:creator>
  <cp:lastModifiedBy>KIRK-BURGESS, Gill (NHS BATH AND NORTH EAST SOMERSET, SWINDON AND WILTSHIRE ICB - 92G)</cp:lastModifiedBy>
  <cp:revision>26</cp:revision>
  <dcterms:created xsi:type="dcterms:W3CDTF">2022-06-07T11:56:18Z</dcterms:created>
  <dcterms:modified xsi:type="dcterms:W3CDTF">2024-01-30T18:00:15Z</dcterms:modified>
</cp:coreProperties>
</file>